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8"/>
  </p:notesMasterIdLst>
  <p:handoutMasterIdLst>
    <p:handoutMasterId r:id="rId19"/>
  </p:handoutMasterIdLst>
  <p:sldIdLst>
    <p:sldId id="276" r:id="rId2"/>
    <p:sldId id="343" r:id="rId3"/>
    <p:sldId id="734" r:id="rId4"/>
    <p:sldId id="338" r:id="rId5"/>
    <p:sldId id="341" r:id="rId6"/>
    <p:sldId id="311" r:id="rId7"/>
    <p:sldId id="335" r:id="rId8"/>
    <p:sldId id="332" r:id="rId9"/>
    <p:sldId id="321" r:id="rId10"/>
    <p:sldId id="322" r:id="rId11"/>
    <p:sldId id="312" r:id="rId12"/>
    <p:sldId id="313" r:id="rId13"/>
    <p:sldId id="334" r:id="rId14"/>
    <p:sldId id="324" r:id="rId15"/>
    <p:sldId id="342" r:id="rId16"/>
    <p:sldId id="33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ka Baetcke" initials="MB" lastIdx="5" clrIdx="0">
    <p:extLst>
      <p:ext uri="{19B8F6BF-5375-455C-9EA6-DF929625EA0E}">
        <p15:presenceInfo xmlns:p15="http://schemas.microsoft.com/office/powerpoint/2012/main" userId="S::millka.baetcke@i-s-consulting.com::591c4b2d-346a-4e72-b22b-c82c75b707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79"/>
    <a:srgbClr val="90AB3B"/>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73"/>
  </p:normalViewPr>
  <p:slideViewPr>
    <p:cSldViewPr snapToGrid="0">
      <p:cViewPr varScale="1">
        <p:scale>
          <a:sx n="55" d="100"/>
          <a:sy n="55" d="100"/>
        </p:scale>
        <p:origin x="19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BAD52-FB03-4D3B-8A16-8BF1DF35A19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D2CC3CA-F533-4F9C-8039-A00A375A0EE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B62ADE-F9D7-487F-9892-E53B824F1229}" type="datetimeFigureOut">
              <a:rPr lang="en-US" smtClean="0"/>
              <a:t>12/14/2020</a:t>
            </a:fld>
            <a:endParaRPr lang="en-US"/>
          </a:p>
        </p:txBody>
      </p:sp>
      <p:sp>
        <p:nvSpPr>
          <p:cNvPr id="4" name="Footer Placeholder 3">
            <a:extLst>
              <a:ext uri="{FF2B5EF4-FFF2-40B4-BE49-F238E27FC236}">
                <a16:creationId xmlns:a16="http://schemas.microsoft.com/office/drawing/2014/main" id="{06B190CF-312E-4036-BF74-1B7CFFEB11F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A Collaborative Discussion Sponsored by EMRS and CCDPH</a:t>
            </a:r>
          </a:p>
        </p:txBody>
      </p:sp>
      <p:sp>
        <p:nvSpPr>
          <p:cNvPr id="5" name="Slide Number Placeholder 4">
            <a:extLst>
              <a:ext uri="{FF2B5EF4-FFF2-40B4-BE49-F238E27FC236}">
                <a16:creationId xmlns:a16="http://schemas.microsoft.com/office/drawing/2014/main" id="{25DFFE74-0B1D-4C80-B2CB-CB93CFF24FC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437C2C-C31B-4F34-9E44-17B333B8912C}" type="slidenum">
              <a:rPr lang="en-US" smtClean="0"/>
              <a:t>‹#›</a:t>
            </a:fld>
            <a:endParaRPr lang="en-US"/>
          </a:p>
        </p:txBody>
      </p:sp>
    </p:spTree>
    <p:extLst>
      <p:ext uri="{BB962C8B-B14F-4D97-AF65-F5344CB8AC3E}">
        <p14:creationId xmlns:p14="http://schemas.microsoft.com/office/powerpoint/2010/main" val="28275095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8E38D0-D07C-48EE-B2DE-D09954206A51}" type="datetimeFigureOut">
              <a:rPr lang="en-US" smtClean="0"/>
              <a:t>12/14/2020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A Collaborative Discussion Sponsored by EMRS and CCDPH</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136F94-D293-45D7-96B2-822CDE4F4A26}" type="slidenum">
              <a:rPr lang="en-US" smtClean="0"/>
              <a:t>‹#›</a:t>
            </a:fld>
            <a:endParaRPr lang="en-US"/>
          </a:p>
        </p:txBody>
      </p:sp>
    </p:spTree>
    <p:extLst>
      <p:ext uri="{BB962C8B-B14F-4D97-AF65-F5344CB8AC3E}">
        <p14:creationId xmlns:p14="http://schemas.microsoft.com/office/powerpoint/2010/main" val="2505063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Objective 1 (Phase 1 Vaccination Operations): Provide limited supply of COVID-19 vaccine and/or vaccinations to identified priority critical populations in suburban Cook Co., according to Advisory Committee on Immunization Practices (ACIP).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Objective 2 (Phase 2 Vaccination Operations): Expand the vaccination strategy to provide COVID-19 vaccine / vaccinations in a manner that allows for equal access to the vaccine to:</a:t>
            </a:r>
          </a:p>
          <a:p>
            <a:pPr marL="800100" marR="0" lvl="1"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Phase 1 critical population members who were not vaccinated in Phase 1</a:t>
            </a:r>
          </a:p>
          <a:p>
            <a:pPr marL="800100" marR="0" lvl="1"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Remaining critical population groups </a:t>
            </a:r>
          </a:p>
          <a:p>
            <a:pPr marL="800100" marR="0" lvl="1"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General population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p:txBody>
      </p:sp>
      <p:sp>
        <p:nvSpPr>
          <p:cNvPr id="4" name="Footer Placeholder 3"/>
          <p:cNvSpPr>
            <a:spLocks noGrp="1"/>
          </p:cNvSpPr>
          <p:nvPr>
            <p:ph type="ftr" sz="quarter" idx="4"/>
          </p:nvPr>
        </p:nvSpPr>
        <p:spPr/>
        <p:txBody>
          <a:bodyPr/>
          <a:lstStyle/>
          <a:p>
            <a:r>
              <a:rPr lang="en-US"/>
              <a:t>A Collaborative Discussion Sponsored by EMRS and CCDPH</a:t>
            </a:r>
          </a:p>
        </p:txBody>
      </p:sp>
      <p:sp>
        <p:nvSpPr>
          <p:cNvPr id="5" name="Slide Number Placeholder 4"/>
          <p:cNvSpPr>
            <a:spLocks noGrp="1"/>
          </p:cNvSpPr>
          <p:nvPr>
            <p:ph type="sldNum" sz="quarter" idx="5"/>
          </p:nvPr>
        </p:nvSpPr>
        <p:spPr/>
        <p:txBody>
          <a:bodyPr/>
          <a:lstStyle/>
          <a:p>
            <a:fld id="{61136F94-D293-45D7-96B2-822CDE4F4A26}" type="slidenum">
              <a:rPr lang="en-US" smtClean="0"/>
              <a:t>6</a:t>
            </a:fld>
            <a:endParaRPr lang="en-US"/>
          </a:p>
        </p:txBody>
      </p:sp>
    </p:spTree>
    <p:extLst>
      <p:ext uri="{BB962C8B-B14F-4D97-AF65-F5344CB8AC3E}">
        <p14:creationId xmlns:p14="http://schemas.microsoft.com/office/powerpoint/2010/main" val="264786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t>Phase 1-A</a:t>
            </a:r>
          </a:p>
          <a:p>
            <a:pPr marL="800100" lvl="1" indent="-342900">
              <a:buFont typeface="Arial" panose="020B0604020202020204" pitchFamily="34" charset="0"/>
              <a:buChar char="•"/>
            </a:pPr>
            <a:r>
              <a:rPr lang="en-US" sz="2300">
                <a:solidFill>
                  <a:schemeClr val="tx1"/>
                </a:solidFill>
              </a:rPr>
              <a:t>Data from all hospitals and LTCs throughout SCC to identify the number of essential personnel</a:t>
            </a:r>
          </a:p>
          <a:p>
            <a:pPr marL="800100" lvl="1" indent="-342900">
              <a:buFont typeface="Arial" panose="020B0604020202020204" pitchFamily="34" charset="0"/>
              <a:buChar char="•"/>
            </a:pPr>
            <a:r>
              <a:rPr lang="en-US" sz="2300">
                <a:solidFill>
                  <a:schemeClr val="tx1"/>
                </a:solidFill>
              </a:rPr>
              <a:t>Strategically respond to areas that have the highest burden of cases</a:t>
            </a:r>
          </a:p>
          <a:p>
            <a:pPr marL="800100" lvl="1" indent="-342900">
              <a:buFont typeface="Arial" panose="020B0604020202020204" pitchFamily="34" charset="0"/>
              <a:buChar char="•"/>
            </a:pPr>
            <a:r>
              <a:rPr lang="en-US" sz="2300">
                <a:solidFill>
                  <a:schemeClr val="tx1"/>
                </a:solidFill>
              </a:rPr>
              <a:t>CCDPH will continue to monitor testing, contact tracing, vaccination data, and guidance to refine and update allocation strategies</a:t>
            </a:r>
          </a:p>
          <a:p>
            <a:pPr marL="342900" indent="-342900">
              <a:buFont typeface="Arial" panose="020B0604020202020204" pitchFamily="34" charset="0"/>
              <a:buChar char="•"/>
            </a:pPr>
            <a:r>
              <a:rPr lang="en-US">
                <a:solidFill>
                  <a:schemeClr val="tx1"/>
                </a:solidFill>
              </a:rPr>
              <a:t>CCDPH is actively reaching out to the large pharmacies and employers who are partners to reach larger groups of individuals and family members. Partnerships developed during the initial wave of the pandemic and testing initiatives will assist in reaching diverse populations and communities.</a:t>
            </a:r>
          </a:p>
          <a:p>
            <a:endParaRPr lang="en-US"/>
          </a:p>
        </p:txBody>
      </p:sp>
      <p:sp>
        <p:nvSpPr>
          <p:cNvPr id="4" name="Footer Placeholder 3"/>
          <p:cNvSpPr>
            <a:spLocks noGrp="1"/>
          </p:cNvSpPr>
          <p:nvPr>
            <p:ph type="ftr" sz="quarter" idx="4"/>
          </p:nvPr>
        </p:nvSpPr>
        <p:spPr/>
        <p:txBody>
          <a:bodyPr/>
          <a:lstStyle/>
          <a:p>
            <a:r>
              <a:rPr lang="en-US"/>
              <a:t>A Collaborative Discussion Sponsored by EMRS and CCDPH</a:t>
            </a:r>
          </a:p>
        </p:txBody>
      </p:sp>
      <p:sp>
        <p:nvSpPr>
          <p:cNvPr id="5" name="Slide Number Placeholder 4"/>
          <p:cNvSpPr>
            <a:spLocks noGrp="1"/>
          </p:cNvSpPr>
          <p:nvPr>
            <p:ph type="sldNum" sz="quarter" idx="5"/>
          </p:nvPr>
        </p:nvSpPr>
        <p:spPr/>
        <p:txBody>
          <a:bodyPr/>
          <a:lstStyle/>
          <a:p>
            <a:fld id="{61136F94-D293-45D7-96B2-822CDE4F4A26}" type="slidenum">
              <a:rPr lang="en-US" smtClean="0"/>
              <a:t>9</a:t>
            </a:fld>
            <a:endParaRPr lang="en-US"/>
          </a:p>
        </p:txBody>
      </p:sp>
    </p:spTree>
    <p:extLst>
      <p:ext uri="{BB962C8B-B14F-4D97-AF65-F5344CB8AC3E}">
        <p14:creationId xmlns:p14="http://schemas.microsoft.com/office/powerpoint/2010/main" val="262119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support provider recruitment efforts, CCDPH has shared specific guidance on the types of organizations and providers to be prioritized for enrollment into I-CARE during Phase 1 and subsequent phases. </a:t>
            </a:r>
            <a:endParaRPr lang="en-US"/>
          </a:p>
        </p:txBody>
      </p:sp>
      <p:sp>
        <p:nvSpPr>
          <p:cNvPr id="4" name="Footer Placeholder 3"/>
          <p:cNvSpPr>
            <a:spLocks noGrp="1"/>
          </p:cNvSpPr>
          <p:nvPr>
            <p:ph type="ftr" sz="quarter" idx="4"/>
          </p:nvPr>
        </p:nvSpPr>
        <p:spPr/>
        <p:txBody>
          <a:bodyPr/>
          <a:lstStyle/>
          <a:p>
            <a:r>
              <a:rPr lang="en-US"/>
              <a:t>A Collaborative Discussion Sponsored by EMRS and CCDPH</a:t>
            </a:r>
          </a:p>
        </p:txBody>
      </p:sp>
      <p:sp>
        <p:nvSpPr>
          <p:cNvPr id="5" name="Slide Number Placeholder 4"/>
          <p:cNvSpPr>
            <a:spLocks noGrp="1"/>
          </p:cNvSpPr>
          <p:nvPr>
            <p:ph type="sldNum" sz="quarter" idx="5"/>
          </p:nvPr>
        </p:nvSpPr>
        <p:spPr/>
        <p:txBody>
          <a:bodyPr/>
          <a:lstStyle/>
          <a:p>
            <a:fld id="{61136F94-D293-45D7-96B2-822CDE4F4A26}" type="slidenum">
              <a:rPr lang="en-US" smtClean="0"/>
              <a:t>10</a:t>
            </a:fld>
            <a:endParaRPr lang="en-US"/>
          </a:p>
        </p:txBody>
      </p:sp>
    </p:spTree>
    <p:extLst>
      <p:ext uri="{BB962C8B-B14F-4D97-AF65-F5344CB8AC3E}">
        <p14:creationId xmlns:p14="http://schemas.microsoft.com/office/powerpoint/2010/main" val="119356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A Collaborative Discussion Sponsored by EMRS and CCDPH</a:t>
            </a:r>
          </a:p>
        </p:txBody>
      </p:sp>
      <p:sp>
        <p:nvSpPr>
          <p:cNvPr id="5" name="Slide Number Placeholder 4"/>
          <p:cNvSpPr>
            <a:spLocks noGrp="1"/>
          </p:cNvSpPr>
          <p:nvPr>
            <p:ph type="sldNum" sz="quarter" idx="5"/>
          </p:nvPr>
        </p:nvSpPr>
        <p:spPr/>
        <p:txBody>
          <a:bodyPr/>
          <a:lstStyle/>
          <a:p>
            <a:fld id="{61136F94-D293-45D7-96B2-822CDE4F4A26}" type="slidenum">
              <a:rPr lang="en-US" smtClean="0"/>
              <a:t>11</a:t>
            </a:fld>
            <a:endParaRPr lang="en-US"/>
          </a:p>
        </p:txBody>
      </p:sp>
    </p:spTree>
    <p:extLst>
      <p:ext uri="{BB962C8B-B14F-4D97-AF65-F5344CB8AC3E}">
        <p14:creationId xmlns:p14="http://schemas.microsoft.com/office/powerpoint/2010/main" val="271371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A Collaborative Discussion Sponsored by EMRS and CCDPH</a:t>
            </a:r>
          </a:p>
        </p:txBody>
      </p:sp>
      <p:sp>
        <p:nvSpPr>
          <p:cNvPr id="5" name="Slide Number Placeholder 4"/>
          <p:cNvSpPr>
            <a:spLocks noGrp="1"/>
          </p:cNvSpPr>
          <p:nvPr>
            <p:ph type="sldNum" sz="quarter" idx="5"/>
          </p:nvPr>
        </p:nvSpPr>
        <p:spPr/>
        <p:txBody>
          <a:bodyPr/>
          <a:lstStyle/>
          <a:p>
            <a:fld id="{61136F94-D293-45D7-96B2-822CDE4F4A26}" type="slidenum">
              <a:rPr lang="en-US" smtClean="0"/>
              <a:t>12</a:t>
            </a:fld>
            <a:endParaRPr lang="en-US"/>
          </a:p>
        </p:txBody>
      </p:sp>
    </p:spTree>
    <p:extLst>
      <p:ext uri="{BB962C8B-B14F-4D97-AF65-F5344CB8AC3E}">
        <p14:creationId xmlns:p14="http://schemas.microsoft.com/office/powerpoint/2010/main" val="2366386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MRS">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2F92133E-2720-4084-89CD-0D31F986D466}"/>
              </a:ext>
            </a:extLst>
          </p:cNvPr>
          <p:cNvSpPr/>
          <p:nvPr/>
        </p:nvSpPr>
        <p:spPr>
          <a:xfrm>
            <a:off x="3663713" y="979041"/>
            <a:ext cx="3899138" cy="3754884"/>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13993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2504" y="181929"/>
            <a:ext cx="9074120" cy="140398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bject 8">
            <a:extLst>
              <a:ext uri="{FF2B5EF4-FFF2-40B4-BE49-F238E27FC236}">
                <a16:creationId xmlns:a16="http://schemas.microsoft.com/office/drawing/2014/main" id="{133B62A7-15BB-4ABD-92FE-80E96E79D1BF}"/>
              </a:ext>
            </a:extLst>
          </p:cNvPr>
          <p:cNvSpPr/>
          <p:nvPr/>
        </p:nvSpPr>
        <p:spPr>
          <a:xfrm>
            <a:off x="330229" y="139234"/>
            <a:ext cx="1336646" cy="1324606"/>
          </a:xfrm>
          <a:prstGeom prst="rect">
            <a:avLst/>
          </a:prstGeom>
          <a:blipFill>
            <a:blip r:embed="rId2" cstate="print"/>
            <a:stretch>
              <a:fillRect/>
            </a:stretch>
          </a:blipFill>
        </p:spPr>
        <p:txBody>
          <a:bodyPr wrap="square" lIns="0" tIns="0" rIns="0" bIns="0" rtlCol="0"/>
          <a:lstStyle/>
          <a:p>
            <a:endParaRPr sz="1800"/>
          </a:p>
        </p:txBody>
      </p:sp>
      <p:cxnSp>
        <p:nvCxnSpPr>
          <p:cNvPr id="8" name="Straight Connector 7">
            <a:extLst>
              <a:ext uri="{FF2B5EF4-FFF2-40B4-BE49-F238E27FC236}">
                <a16:creationId xmlns:a16="http://schemas.microsoft.com/office/drawing/2014/main" id="{65CED43C-609B-407B-84F4-2F27EDD59AD4}"/>
              </a:ext>
            </a:extLst>
          </p:cNvPr>
          <p:cNvCxnSpPr>
            <a:cxnSpLocks/>
          </p:cNvCxnSpPr>
          <p:nvPr/>
        </p:nvCxnSpPr>
        <p:spPr>
          <a:xfrm>
            <a:off x="-18757" y="1627188"/>
            <a:ext cx="12210757" cy="15876"/>
          </a:xfrm>
          <a:prstGeom prst="line">
            <a:avLst/>
          </a:prstGeom>
          <a:ln w="63500">
            <a:solidFill>
              <a:srgbClr val="90AB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74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DDC1328C-4F8E-4799-A892-29E02FBC54DE}"/>
              </a:ext>
            </a:extLst>
          </p:cNvPr>
          <p:cNvCxnSpPr>
            <a:cxnSpLocks/>
          </p:cNvCxnSpPr>
          <p:nvPr/>
        </p:nvCxnSpPr>
        <p:spPr>
          <a:xfrm>
            <a:off x="-18757" y="1627188"/>
            <a:ext cx="12210757" cy="15876"/>
          </a:xfrm>
          <a:prstGeom prst="line">
            <a:avLst/>
          </a:prstGeom>
          <a:ln w="63500">
            <a:solidFill>
              <a:srgbClr val="90AB3B"/>
            </a:solidFill>
          </a:ln>
        </p:spPr>
        <p:style>
          <a:lnRef idx="1">
            <a:schemeClr val="accent1"/>
          </a:lnRef>
          <a:fillRef idx="0">
            <a:schemeClr val="accent1"/>
          </a:fillRef>
          <a:effectRef idx="0">
            <a:schemeClr val="accent1"/>
          </a:effectRef>
          <a:fontRef idx="minor">
            <a:schemeClr val="tx1"/>
          </a:fontRef>
        </p:style>
      </p:cxnSp>
      <p:sp>
        <p:nvSpPr>
          <p:cNvPr id="6" name="object 8">
            <a:extLst>
              <a:ext uri="{FF2B5EF4-FFF2-40B4-BE49-F238E27FC236}">
                <a16:creationId xmlns:a16="http://schemas.microsoft.com/office/drawing/2014/main" id="{237D2398-7D51-4F87-8488-780F988AB2EB}"/>
              </a:ext>
            </a:extLst>
          </p:cNvPr>
          <p:cNvSpPr/>
          <p:nvPr/>
        </p:nvSpPr>
        <p:spPr>
          <a:xfrm>
            <a:off x="330229" y="139234"/>
            <a:ext cx="1336646" cy="1324606"/>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7877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60600" y="365127"/>
            <a:ext cx="90932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A678AD0B-E9D0-43B3-95C7-9DA0A8FA4BE3}"/>
              </a:ext>
            </a:extLst>
          </p:cNvPr>
          <p:cNvCxnSpPr>
            <a:cxnSpLocks/>
          </p:cNvCxnSpPr>
          <p:nvPr/>
        </p:nvCxnSpPr>
        <p:spPr>
          <a:xfrm>
            <a:off x="-18757" y="1627188"/>
            <a:ext cx="12210757" cy="15876"/>
          </a:xfrm>
          <a:prstGeom prst="line">
            <a:avLst/>
          </a:prstGeom>
          <a:ln w="63500">
            <a:solidFill>
              <a:srgbClr val="90AB3B"/>
            </a:solidFill>
          </a:ln>
        </p:spPr>
        <p:style>
          <a:lnRef idx="1">
            <a:schemeClr val="accent1"/>
          </a:lnRef>
          <a:fillRef idx="0">
            <a:schemeClr val="accent1"/>
          </a:fillRef>
          <a:effectRef idx="0">
            <a:schemeClr val="accent1"/>
          </a:effectRef>
          <a:fontRef idx="minor">
            <a:schemeClr val="tx1"/>
          </a:fontRef>
        </p:style>
      </p:cxnSp>
      <p:sp>
        <p:nvSpPr>
          <p:cNvPr id="8" name="object 8">
            <a:extLst>
              <a:ext uri="{FF2B5EF4-FFF2-40B4-BE49-F238E27FC236}">
                <a16:creationId xmlns:a16="http://schemas.microsoft.com/office/drawing/2014/main" id="{AEA90A84-4FA5-4279-95E9-8BC0C4C9091E}"/>
              </a:ext>
            </a:extLst>
          </p:cNvPr>
          <p:cNvSpPr/>
          <p:nvPr/>
        </p:nvSpPr>
        <p:spPr>
          <a:xfrm>
            <a:off x="330229" y="139234"/>
            <a:ext cx="1336646" cy="1324606"/>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99789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78052" y="227014"/>
            <a:ext cx="9091585"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06A2FE5-AA54-496B-9164-731537826207}"/>
              </a:ext>
            </a:extLst>
          </p:cNvPr>
          <p:cNvCxnSpPr>
            <a:cxnSpLocks/>
          </p:cNvCxnSpPr>
          <p:nvPr/>
        </p:nvCxnSpPr>
        <p:spPr>
          <a:xfrm>
            <a:off x="-18757" y="1627188"/>
            <a:ext cx="12210757" cy="15876"/>
          </a:xfrm>
          <a:prstGeom prst="line">
            <a:avLst/>
          </a:prstGeom>
          <a:ln w="63500">
            <a:solidFill>
              <a:srgbClr val="90AB3B"/>
            </a:solidFill>
          </a:ln>
        </p:spPr>
        <p:style>
          <a:lnRef idx="1">
            <a:schemeClr val="accent1"/>
          </a:lnRef>
          <a:fillRef idx="0">
            <a:schemeClr val="accent1"/>
          </a:fillRef>
          <a:effectRef idx="0">
            <a:schemeClr val="accent1"/>
          </a:effectRef>
          <a:fontRef idx="minor">
            <a:schemeClr val="tx1"/>
          </a:fontRef>
        </p:style>
      </p:cxnSp>
      <p:sp>
        <p:nvSpPr>
          <p:cNvPr id="12" name="object 8">
            <a:extLst>
              <a:ext uri="{FF2B5EF4-FFF2-40B4-BE49-F238E27FC236}">
                <a16:creationId xmlns:a16="http://schemas.microsoft.com/office/drawing/2014/main" id="{160AC21F-43C4-4CE0-89C4-7EF85BFFC0A0}"/>
              </a:ext>
            </a:extLst>
          </p:cNvPr>
          <p:cNvSpPr/>
          <p:nvPr/>
        </p:nvSpPr>
        <p:spPr>
          <a:xfrm>
            <a:off x="330229" y="139234"/>
            <a:ext cx="1336646" cy="1324606"/>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130937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9179" y="317502"/>
            <a:ext cx="9264621" cy="1325563"/>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AEE0B161-C791-4759-BD4F-02BF54443B34}"/>
              </a:ext>
            </a:extLst>
          </p:cNvPr>
          <p:cNvCxnSpPr>
            <a:cxnSpLocks/>
          </p:cNvCxnSpPr>
          <p:nvPr/>
        </p:nvCxnSpPr>
        <p:spPr>
          <a:xfrm>
            <a:off x="-18757" y="1627188"/>
            <a:ext cx="12210757" cy="15876"/>
          </a:xfrm>
          <a:prstGeom prst="line">
            <a:avLst/>
          </a:prstGeom>
          <a:ln w="63500">
            <a:solidFill>
              <a:srgbClr val="90AB3B"/>
            </a:solidFill>
          </a:ln>
        </p:spPr>
        <p:style>
          <a:lnRef idx="1">
            <a:schemeClr val="accent1"/>
          </a:lnRef>
          <a:fillRef idx="0">
            <a:schemeClr val="accent1"/>
          </a:fillRef>
          <a:effectRef idx="0">
            <a:schemeClr val="accent1"/>
          </a:effectRef>
          <a:fontRef idx="minor">
            <a:schemeClr val="tx1"/>
          </a:fontRef>
        </p:style>
      </p:cxnSp>
      <p:sp>
        <p:nvSpPr>
          <p:cNvPr id="8" name="object 8">
            <a:extLst>
              <a:ext uri="{FF2B5EF4-FFF2-40B4-BE49-F238E27FC236}">
                <a16:creationId xmlns:a16="http://schemas.microsoft.com/office/drawing/2014/main" id="{D896F5E7-D1D8-4ECD-89D5-064759A997F4}"/>
              </a:ext>
            </a:extLst>
          </p:cNvPr>
          <p:cNvSpPr/>
          <p:nvPr/>
        </p:nvSpPr>
        <p:spPr>
          <a:xfrm>
            <a:off x="330229" y="139234"/>
            <a:ext cx="1336646" cy="1324606"/>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148470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C894D8D-1453-481E-82B2-1F89F1E0D074}"/>
              </a:ext>
            </a:extLst>
          </p:cNvPr>
          <p:cNvCxnSpPr>
            <a:cxnSpLocks/>
          </p:cNvCxnSpPr>
          <p:nvPr/>
        </p:nvCxnSpPr>
        <p:spPr>
          <a:xfrm>
            <a:off x="-18757" y="1627188"/>
            <a:ext cx="12210757" cy="15876"/>
          </a:xfrm>
          <a:prstGeom prst="line">
            <a:avLst/>
          </a:prstGeom>
          <a:ln w="63500">
            <a:solidFill>
              <a:srgbClr val="90AB3B"/>
            </a:solidFill>
          </a:ln>
        </p:spPr>
        <p:style>
          <a:lnRef idx="1">
            <a:schemeClr val="accent1"/>
          </a:lnRef>
          <a:fillRef idx="0">
            <a:schemeClr val="accent1"/>
          </a:fillRef>
          <a:effectRef idx="0">
            <a:schemeClr val="accent1"/>
          </a:effectRef>
          <a:fontRef idx="minor">
            <a:schemeClr val="tx1"/>
          </a:fontRef>
        </p:style>
      </p:cxnSp>
      <p:sp>
        <p:nvSpPr>
          <p:cNvPr id="7" name="object 8">
            <a:extLst>
              <a:ext uri="{FF2B5EF4-FFF2-40B4-BE49-F238E27FC236}">
                <a16:creationId xmlns:a16="http://schemas.microsoft.com/office/drawing/2014/main" id="{49A1E329-6C00-4844-B4D2-D271E0515137}"/>
              </a:ext>
            </a:extLst>
          </p:cNvPr>
          <p:cNvSpPr/>
          <p:nvPr/>
        </p:nvSpPr>
        <p:spPr>
          <a:xfrm>
            <a:off x="330229" y="139234"/>
            <a:ext cx="1336646" cy="1324606"/>
          </a:xfrm>
          <a:prstGeom prst="rect">
            <a:avLst/>
          </a:prstGeom>
          <a:blipFill>
            <a:blip r:embed="rId2" cstate="print"/>
            <a:stretch>
              <a:fillRect/>
            </a:stretch>
          </a:blipFill>
        </p:spPr>
        <p:txBody>
          <a:bodyPr wrap="square" lIns="0" tIns="0" rIns="0" bIns="0" rtlCol="0"/>
          <a:lstStyle/>
          <a:p>
            <a:endParaRPr sz="1800"/>
          </a:p>
        </p:txBody>
      </p:sp>
      <p:sp>
        <p:nvSpPr>
          <p:cNvPr id="5" name="Text Placeholder 2">
            <a:extLst>
              <a:ext uri="{FF2B5EF4-FFF2-40B4-BE49-F238E27FC236}">
                <a16:creationId xmlns:a16="http://schemas.microsoft.com/office/drawing/2014/main" id="{4F881D80-E595-41CD-BFC6-0D9FB9638F39}"/>
              </a:ext>
            </a:extLst>
          </p:cNvPr>
          <p:cNvSpPr>
            <a:spLocks noGrp="1"/>
          </p:cNvSpPr>
          <p:nvPr>
            <p:ph type="body" idx="1"/>
          </p:nvPr>
        </p:nvSpPr>
        <p:spPr>
          <a:xfrm>
            <a:off x="831851" y="2032003"/>
            <a:ext cx="10515600" cy="40576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3A30A987-DACD-43FB-9187-AFB4CF866EEE}"/>
              </a:ext>
            </a:extLst>
          </p:cNvPr>
          <p:cNvSpPr>
            <a:spLocks noGrp="1"/>
          </p:cNvSpPr>
          <p:nvPr>
            <p:ph type="title"/>
          </p:nvPr>
        </p:nvSpPr>
        <p:spPr>
          <a:xfrm>
            <a:off x="2089179" y="317502"/>
            <a:ext cx="9264621" cy="1325563"/>
          </a:xfrm>
        </p:spPr>
        <p:txBody>
          <a:bodyPr/>
          <a:lstStyle/>
          <a:p>
            <a:r>
              <a:rPr lang="en-US"/>
              <a:t>Click to edit Master title style</a:t>
            </a:r>
          </a:p>
        </p:txBody>
      </p:sp>
    </p:spTree>
    <p:extLst>
      <p:ext uri="{BB962C8B-B14F-4D97-AF65-F5344CB8AC3E}">
        <p14:creationId xmlns:p14="http://schemas.microsoft.com/office/powerpoint/2010/main" val="369057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5D159A-83DF-4160-AAEB-F1C44F1FB1F7}" type="datetime1">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8FC51-FACC-427E-A71B-34CF8636366E}" type="slidenum">
              <a:rPr lang="en-US" smtClean="0"/>
              <a:t>‹#›</a:t>
            </a:fld>
            <a:endParaRPr lang="en-US"/>
          </a:p>
        </p:txBody>
      </p:sp>
    </p:spTree>
    <p:extLst>
      <p:ext uri="{BB962C8B-B14F-4D97-AF65-F5344CB8AC3E}">
        <p14:creationId xmlns:p14="http://schemas.microsoft.com/office/powerpoint/2010/main" val="10869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EBD9A-382D-4FB1-888B-7280957A6974}" type="slidenum">
              <a:rPr lang="en-US" smtClean="0"/>
              <a:t>‹#›</a:t>
            </a:fld>
            <a:endParaRPr lang="en-US"/>
          </a:p>
        </p:txBody>
      </p:sp>
    </p:spTree>
    <p:extLst>
      <p:ext uri="{BB962C8B-B14F-4D97-AF65-F5344CB8AC3E}">
        <p14:creationId xmlns:p14="http://schemas.microsoft.com/office/powerpoint/2010/main" val="37434360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cookcountypublichealth.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vaccines/acip/meetings/downloads/slides-2020-12/slides-12-11/COVID-02-Gruber.pdf%20on%2012/13/2020" TargetMode="External"/><Relationship Id="rId2" Type="http://schemas.openxmlformats.org/officeDocument/2006/relationships/hyperlink" Target="https://www.nejm.org/doi/full/10.1056/NEJMoa2034577%20on%2012/22/2020"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fda.gov/media/144246/download%20on%2012/1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9005" y="2890716"/>
            <a:ext cx="10462829" cy="536632"/>
          </a:xfrm>
        </p:spPr>
        <p:txBody>
          <a:bodyPr>
            <a:normAutofit/>
          </a:bodyPr>
          <a:lstStyle/>
          <a:p>
            <a:r>
              <a:rPr lang="en-US" sz="2800" b="1" dirty="0">
                <a:solidFill>
                  <a:schemeClr val="bg1"/>
                </a:solidFill>
                <a:latin typeface="+mn-lt"/>
                <a:cs typeface="Arial" panose="020B0604020202020204" pitchFamily="34" charset="0"/>
              </a:rPr>
              <a:t>Cook County COVID-19 Vaccination Plan</a:t>
            </a:r>
          </a:p>
        </p:txBody>
      </p:sp>
      <p:sp>
        <p:nvSpPr>
          <p:cNvPr id="4" name="Slide Number Placeholder 3"/>
          <p:cNvSpPr>
            <a:spLocks noGrp="1"/>
          </p:cNvSpPr>
          <p:nvPr>
            <p:ph type="sldNum" sz="quarter" idx="12"/>
          </p:nvPr>
        </p:nvSpPr>
        <p:spPr/>
        <p:txBody>
          <a:bodyPr/>
          <a:lstStyle/>
          <a:p>
            <a:fld id="{54235B00-229B-44B0-B2D2-D86224DDDE6D}" type="slidenum">
              <a:rPr lang="en-US" smtClean="0">
                <a:solidFill>
                  <a:schemeClr val="bg1"/>
                </a:solidFill>
              </a:rPr>
              <a:pPr/>
              <a:t>1</a:t>
            </a:fld>
            <a:endParaRPr lang="en-US">
              <a:solidFill>
                <a:schemeClr val="bg1"/>
              </a:solidFill>
            </a:endParaRPr>
          </a:p>
        </p:txBody>
      </p:sp>
      <p:pic>
        <p:nvPicPr>
          <p:cNvPr id="6" name="Picture 5">
            <a:extLst>
              <a:ext uri="{FF2B5EF4-FFF2-40B4-BE49-F238E27FC236}">
                <a16:creationId xmlns:a16="http://schemas.microsoft.com/office/drawing/2014/main" id="{DFD054D9-98F3-41CA-9176-26D943BFC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4158" y="1091185"/>
            <a:ext cx="1503684" cy="1489767"/>
          </a:xfrm>
          <a:prstGeom prst="rect">
            <a:avLst/>
          </a:prstGeom>
        </p:spPr>
      </p:pic>
      <p:sp>
        <p:nvSpPr>
          <p:cNvPr id="7" name="Subtitle 2"/>
          <p:cNvSpPr>
            <a:spLocks noGrp="1"/>
          </p:cNvSpPr>
          <p:nvPr>
            <p:ph type="subTitle" idx="1"/>
          </p:nvPr>
        </p:nvSpPr>
        <p:spPr>
          <a:xfrm>
            <a:off x="63610" y="3737112"/>
            <a:ext cx="12027673" cy="2536341"/>
          </a:xfrm>
        </p:spPr>
        <p:txBody>
          <a:bodyPr>
            <a:normAutofit/>
          </a:bodyPr>
          <a:lstStyle/>
          <a:p>
            <a:pPr algn="l">
              <a:spcBef>
                <a:spcPts val="0"/>
              </a:spcBef>
            </a:pPr>
            <a:endParaRPr lang="en-US" i="1" dirty="0">
              <a:solidFill>
                <a:schemeClr val="bg1"/>
              </a:solidFill>
              <a:cs typeface="Arial" panose="020B0604020202020204" pitchFamily="34" charset="0"/>
            </a:endParaRPr>
          </a:p>
          <a:p>
            <a:pPr algn="l">
              <a:spcBef>
                <a:spcPts val="0"/>
              </a:spcBef>
            </a:pPr>
            <a:r>
              <a:rPr lang="en-US" sz="1900" b="1" dirty="0">
                <a:solidFill>
                  <a:schemeClr val="bg1"/>
                </a:solidFill>
                <a:cs typeface="Arial" panose="020B0604020202020204" pitchFamily="34" charset="0"/>
              </a:rPr>
              <a:t>	</a:t>
            </a:r>
            <a:endParaRPr lang="en-US" sz="2000" i="1" dirty="0">
              <a:solidFill>
                <a:schemeClr val="bg1"/>
              </a:solidFill>
              <a:cs typeface="Arial" panose="020B0604020202020204" pitchFamily="34" charset="0"/>
            </a:endParaRPr>
          </a:p>
          <a:p>
            <a:pPr algn="l">
              <a:spcBef>
                <a:spcPts val="0"/>
              </a:spcBef>
            </a:pPr>
            <a:endParaRPr lang="en-US" sz="1900" b="1" dirty="0">
              <a:solidFill>
                <a:schemeClr val="bg1"/>
              </a:solidFill>
              <a:cs typeface="Arial" panose="020B0604020202020204" pitchFamily="34" charset="0"/>
            </a:endParaRPr>
          </a:p>
          <a:p>
            <a:pPr algn="l">
              <a:spcBef>
                <a:spcPts val="0"/>
              </a:spcBef>
            </a:pPr>
            <a:r>
              <a:rPr lang="en-US" sz="1900" b="1" dirty="0">
                <a:solidFill>
                  <a:schemeClr val="bg1"/>
                </a:solidFill>
                <a:cs typeface="Arial" panose="020B0604020202020204" pitchFamily="34" charset="0"/>
              </a:rPr>
              <a:t>	Rachel Rubin, MD, MPH				</a:t>
            </a:r>
            <a:r>
              <a:rPr lang="en-US" sz="1800" b="1" dirty="0">
                <a:solidFill>
                  <a:schemeClr val="bg1"/>
                </a:solidFill>
                <a:cs typeface="Arial" panose="020B0604020202020204" pitchFamily="34" charset="0"/>
              </a:rPr>
              <a:t>Kiran Joshi, MD, MPH</a:t>
            </a:r>
          </a:p>
          <a:p>
            <a:pPr algn="l">
              <a:spcBef>
                <a:spcPts val="0"/>
              </a:spcBef>
            </a:pPr>
            <a:r>
              <a:rPr lang="en-US" sz="1800" b="1" i="1" dirty="0">
                <a:solidFill>
                  <a:schemeClr val="bg1"/>
                </a:solidFill>
                <a:cs typeface="Arial" panose="020B0604020202020204" pitchFamily="34" charset="0"/>
              </a:rPr>
              <a:t>	Senior Medical Officer and Co-Lead			Senior Medical Officer and Co-Lead</a:t>
            </a:r>
          </a:p>
          <a:p>
            <a:pPr algn="l">
              <a:spcBef>
                <a:spcPts val="0"/>
              </a:spcBef>
            </a:pPr>
            <a:r>
              <a:rPr lang="en-US" sz="1800" b="1" i="1" dirty="0">
                <a:solidFill>
                  <a:schemeClr val="bg1"/>
                </a:solidFill>
                <a:cs typeface="Arial" panose="020B0604020202020204" pitchFamily="34" charset="0"/>
              </a:rPr>
              <a:t>	Cook County Department of Public Health		Cook County Department of Public Health</a:t>
            </a:r>
            <a:endParaRPr lang="en-US" sz="1900" i="1" dirty="0">
              <a:solidFill>
                <a:schemeClr val="bg1"/>
              </a:solidFill>
              <a:cs typeface="Arial" panose="020B0604020202020204" pitchFamily="34" charset="0"/>
            </a:endParaRPr>
          </a:p>
        </p:txBody>
      </p:sp>
    </p:spTree>
    <p:extLst>
      <p:ext uri="{BB962C8B-B14F-4D97-AF65-F5344CB8AC3E}">
        <p14:creationId xmlns:p14="http://schemas.microsoft.com/office/powerpoint/2010/main" val="337422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C35A5DC2-A4A2-4343-A1B1-1600BC8A2034}"/>
              </a:ext>
            </a:extLst>
          </p:cNvPr>
          <p:cNvSpPr>
            <a:spLocks noGrp="1"/>
          </p:cNvSpPr>
          <p:nvPr>
            <p:ph type="body" idx="1"/>
          </p:nvPr>
        </p:nvSpPr>
        <p:spPr>
          <a:xfrm>
            <a:off x="325677" y="1900477"/>
            <a:ext cx="6901841" cy="4957523"/>
          </a:xfrm>
        </p:spPr>
        <p:txBody>
          <a:bodyPr>
            <a:normAutofit fontScale="92500" lnSpcReduction="10000"/>
          </a:bodyPr>
          <a:lstStyle/>
          <a:p>
            <a:pPr marL="342900" indent="-342900">
              <a:buFont typeface="Arial" panose="020B0604020202020204" pitchFamily="34" charset="0"/>
              <a:buChar char="•"/>
            </a:pPr>
            <a:r>
              <a:rPr lang="en-US" dirty="0"/>
              <a:t>Cook County Emergency Operations Center</a:t>
            </a:r>
          </a:p>
          <a:p>
            <a:pPr marL="800100" lvl="1" indent="-342900">
              <a:buFont typeface="Arial" panose="020B0604020202020204" pitchFamily="34" charset="0"/>
              <a:buChar char="•"/>
            </a:pPr>
            <a:r>
              <a:rPr lang="en-US" sz="1800" dirty="0">
                <a:solidFill>
                  <a:schemeClr val="tx1"/>
                </a:solidFill>
              </a:rPr>
              <a:t>Vaccine receipt, storage, distribution</a:t>
            </a:r>
          </a:p>
          <a:p>
            <a:pPr marL="800100" lvl="1" indent="-342900">
              <a:buFont typeface="Arial" panose="020B0604020202020204" pitchFamily="34" charset="0"/>
              <a:buChar char="•"/>
            </a:pPr>
            <a:r>
              <a:rPr lang="en-US" sz="1800" dirty="0">
                <a:solidFill>
                  <a:schemeClr val="tx1"/>
                </a:solidFill>
              </a:rPr>
              <a:t>Ongoing logistical and operational support</a:t>
            </a:r>
          </a:p>
          <a:p>
            <a:pPr marL="342900" indent="-342900">
              <a:buFont typeface="Arial" panose="020B0604020202020204" pitchFamily="34" charset="0"/>
              <a:buChar char="•"/>
            </a:pPr>
            <a:r>
              <a:rPr lang="en-US" dirty="0"/>
              <a:t>CCH and CCDPH collaboration on vaccination sites</a:t>
            </a:r>
          </a:p>
          <a:p>
            <a:pPr marL="800100" lvl="1" indent="-342900">
              <a:buFont typeface="Arial" panose="020B0604020202020204" pitchFamily="34" charset="0"/>
              <a:buChar char="•"/>
            </a:pPr>
            <a:r>
              <a:rPr lang="en-US" sz="1800" dirty="0">
                <a:solidFill>
                  <a:schemeClr val="tx1"/>
                </a:solidFill>
              </a:rPr>
              <a:t>Epidemiological data will inform site selection and staffing estimates</a:t>
            </a:r>
          </a:p>
          <a:p>
            <a:pPr marL="800100" lvl="1" indent="-342900">
              <a:buFont typeface="Arial" panose="020B0604020202020204" pitchFamily="34" charset="0"/>
              <a:buChar char="•"/>
            </a:pPr>
            <a:r>
              <a:rPr lang="en-US" sz="1800" dirty="0">
                <a:solidFill>
                  <a:schemeClr val="tx1"/>
                </a:solidFill>
              </a:rPr>
              <a:t>Strategically respond to areas that have the highest burden of cases</a:t>
            </a:r>
          </a:p>
          <a:p>
            <a:pPr marL="342900" indent="-342900">
              <a:buFont typeface="Arial" panose="020B0604020202020204" pitchFamily="34" charset="0"/>
              <a:buChar char="•"/>
            </a:pPr>
            <a:r>
              <a:rPr lang="en-US" dirty="0"/>
              <a:t>Pharmacy</a:t>
            </a:r>
            <a:r>
              <a:rPr lang="en-US" sz="2600" dirty="0">
                <a:solidFill>
                  <a:schemeClr val="tx1"/>
                </a:solidFill>
              </a:rPr>
              <a:t> </a:t>
            </a:r>
            <a:r>
              <a:rPr lang="en-US" dirty="0"/>
              <a:t>Partnerships</a:t>
            </a:r>
          </a:p>
          <a:p>
            <a:pPr marL="800100" lvl="1" indent="-342900">
              <a:buFont typeface="Arial" panose="020B0604020202020204" pitchFamily="34" charset="0"/>
              <a:buChar char="•"/>
            </a:pPr>
            <a:r>
              <a:rPr lang="en-US" dirty="0">
                <a:solidFill>
                  <a:schemeClr val="tx1"/>
                </a:solidFill>
              </a:rPr>
              <a:t>Federal - CVS/Walgreens for Long Term Care Facilities</a:t>
            </a:r>
          </a:p>
          <a:p>
            <a:pPr marL="800100" lvl="1" indent="-342900">
              <a:buFont typeface="Arial" panose="020B0604020202020204" pitchFamily="34" charset="0"/>
              <a:buChar char="•"/>
            </a:pPr>
            <a:r>
              <a:rPr lang="en-US" dirty="0">
                <a:solidFill>
                  <a:schemeClr val="tx1"/>
                </a:solidFill>
              </a:rPr>
              <a:t>Federal - chain and independent community pharmacies</a:t>
            </a:r>
          </a:p>
          <a:p>
            <a:pPr marL="342900" indent="-342900">
              <a:buFont typeface="Arial" panose="020B0604020202020204" pitchFamily="34" charset="0"/>
              <a:buChar char="•"/>
            </a:pPr>
            <a:r>
              <a:rPr lang="en-US" dirty="0"/>
              <a:t>CCDPH is working closely with:</a:t>
            </a:r>
          </a:p>
          <a:p>
            <a:pPr marL="800100" lvl="1" indent="-342900">
              <a:buFont typeface="Arial" panose="020B0604020202020204" pitchFamily="34" charset="0"/>
              <a:buChar char="•"/>
            </a:pPr>
            <a:r>
              <a:rPr lang="en-US" sz="1800" dirty="0">
                <a:solidFill>
                  <a:schemeClr val="tx1"/>
                </a:solidFill>
              </a:rPr>
              <a:t>Regional HealthCare Coalitions (RHCC)</a:t>
            </a:r>
          </a:p>
          <a:p>
            <a:pPr marL="800100" lvl="1" indent="-342900">
              <a:buFont typeface="Arial" panose="020B0604020202020204" pitchFamily="34" charset="0"/>
              <a:buChar char="•"/>
            </a:pPr>
            <a:r>
              <a:rPr lang="en-US" sz="1800" dirty="0">
                <a:solidFill>
                  <a:schemeClr val="tx1"/>
                </a:solidFill>
              </a:rPr>
              <a:t>Federally Qualified Health Centers (FQHC)</a:t>
            </a:r>
          </a:p>
          <a:p>
            <a:pPr marL="800100" lvl="1" indent="-342900">
              <a:buFont typeface="Arial" panose="020B0604020202020204" pitchFamily="34" charset="0"/>
              <a:buChar char="•"/>
            </a:pPr>
            <a:r>
              <a:rPr lang="en-US" sz="1800" dirty="0">
                <a:solidFill>
                  <a:schemeClr val="tx1"/>
                </a:solidFill>
              </a:rPr>
              <a:t>Long-Term Care Facilities (LTCFs)</a:t>
            </a:r>
          </a:p>
          <a:p>
            <a:pPr marL="800100" lvl="1" indent="-342900">
              <a:buFont typeface="Arial" panose="020B0604020202020204" pitchFamily="34" charset="0"/>
              <a:buChar char="•"/>
            </a:pPr>
            <a:r>
              <a:rPr lang="en-US" sz="1800" dirty="0">
                <a:solidFill>
                  <a:schemeClr val="tx1"/>
                </a:solidFill>
              </a:rPr>
              <a:t>Pharmacies</a:t>
            </a:r>
          </a:p>
          <a:p>
            <a:pPr marL="800100" lvl="1" indent="-342900">
              <a:buFont typeface="Arial" panose="020B0604020202020204" pitchFamily="34" charset="0"/>
              <a:buChar char="•"/>
            </a:pPr>
            <a:r>
              <a:rPr lang="en-US" sz="1800" dirty="0">
                <a:solidFill>
                  <a:schemeClr val="tx1"/>
                </a:solidFill>
              </a:rPr>
              <a:t>Many others</a:t>
            </a:r>
          </a:p>
        </p:txBody>
      </p:sp>
      <p:sp>
        <p:nvSpPr>
          <p:cNvPr id="2" name="Title 2">
            <a:extLst>
              <a:ext uri="{FF2B5EF4-FFF2-40B4-BE49-F238E27FC236}">
                <a16:creationId xmlns:a16="http://schemas.microsoft.com/office/drawing/2014/main" id="{E7FE1375-92C0-436D-AF94-433DF65995EA}"/>
              </a:ext>
            </a:extLst>
          </p:cNvPr>
          <p:cNvSpPr>
            <a:spLocks noGrp="1"/>
          </p:cNvSpPr>
          <p:nvPr>
            <p:ph type="title"/>
          </p:nvPr>
        </p:nvSpPr>
        <p:spPr>
          <a:xfrm>
            <a:off x="2089179" y="317502"/>
            <a:ext cx="9264621" cy="1325563"/>
          </a:xfrm>
        </p:spPr>
        <p:txBody>
          <a:bodyPr>
            <a:noAutofit/>
          </a:bodyPr>
          <a:lstStyle/>
          <a:p>
            <a:r>
              <a:rPr lang="en-US" dirty="0"/>
              <a:t>Partnerships</a:t>
            </a:r>
          </a:p>
        </p:txBody>
      </p:sp>
      <p:sp>
        <p:nvSpPr>
          <p:cNvPr id="5" name="Rectangle 4">
            <a:extLst>
              <a:ext uri="{FF2B5EF4-FFF2-40B4-BE49-F238E27FC236}">
                <a16:creationId xmlns:a16="http://schemas.microsoft.com/office/drawing/2014/main" id="{FF8D578D-6C14-4F9E-BE3E-15C68349D924}"/>
              </a:ext>
            </a:extLst>
          </p:cNvPr>
          <p:cNvSpPr/>
          <p:nvPr/>
        </p:nvSpPr>
        <p:spPr>
          <a:xfrm>
            <a:off x="6276814" y="6096687"/>
            <a:ext cx="5915186" cy="76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HS partners with CVS and Walgreens to administer COVID-19 vaccine to long-term  care facilities | Healthcare Finance News">
            <a:extLst>
              <a:ext uri="{FF2B5EF4-FFF2-40B4-BE49-F238E27FC236}">
                <a16:creationId xmlns:a16="http://schemas.microsoft.com/office/drawing/2014/main" id="{FE2DB0E2-9B23-4648-AB37-75691B8EB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279" y="2486238"/>
            <a:ext cx="4570552" cy="254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9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04FC58E-B7B8-4337-99C3-7308249378B8}"/>
              </a:ext>
            </a:extLst>
          </p:cNvPr>
          <p:cNvSpPr>
            <a:spLocks noGrp="1"/>
          </p:cNvSpPr>
          <p:nvPr>
            <p:ph type="body" idx="1"/>
          </p:nvPr>
        </p:nvSpPr>
        <p:spPr>
          <a:xfrm>
            <a:off x="831851" y="2032003"/>
            <a:ext cx="10515600" cy="4057649"/>
          </a:xfrm>
        </p:spPr>
        <p:txBody>
          <a:bodyPr vert="horz" lIns="91440" tIns="45720" rIns="91440" bIns="45720" numCol="1" rtlCol="0" anchor="t">
            <a:noAutofit/>
          </a:bodyPr>
          <a:lstStyle/>
          <a:p>
            <a:pPr marL="342900" indent="-342900">
              <a:buFont typeface="Arial" panose="020B0604020202020204" pitchFamily="34" charset="0"/>
              <a:buChar char="•"/>
            </a:pPr>
            <a:r>
              <a:rPr lang="en-US" dirty="0"/>
              <a:t>Hospitals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LTCFs (via Federal Pharmacy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CCDPH / Cook County Health sites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Your healthcare provider or pharmacy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Mobile and drive-through sites</a:t>
            </a:r>
          </a:p>
        </p:txBody>
      </p:sp>
      <p:sp>
        <p:nvSpPr>
          <p:cNvPr id="2" name="Title 2">
            <a:extLst>
              <a:ext uri="{FF2B5EF4-FFF2-40B4-BE49-F238E27FC236}">
                <a16:creationId xmlns:a16="http://schemas.microsoft.com/office/drawing/2014/main" id="{E7FE1375-92C0-436D-AF94-433DF65995EA}"/>
              </a:ext>
            </a:extLst>
          </p:cNvPr>
          <p:cNvSpPr>
            <a:spLocks noGrp="1"/>
          </p:cNvSpPr>
          <p:nvPr>
            <p:ph type="title"/>
          </p:nvPr>
        </p:nvSpPr>
        <p:spPr>
          <a:xfrm>
            <a:off x="2089179" y="317502"/>
            <a:ext cx="9264621" cy="1325563"/>
          </a:xfrm>
        </p:spPr>
        <p:txBody>
          <a:bodyPr>
            <a:noAutofit/>
          </a:bodyPr>
          <a:lstStyle/>
          <a:p>
            <a:r>
              <a:rPr lang="en-US" dirty="0"/>
              <a:t>Planned Locations for Vaccine Administration</a:t>
            </a:r>
          </a:p>
        </p:txBody>
      </p:sp>
      <p:sp>
        <p:nvSpPr>
          <p:cNvPr id="5" name="Rectangle 4">
            <a:extLst>
              <a:ext uri="{FF2B5EF4-FFF2-40B4-BE49-F238E27FC236}">
                <a16:creationId xmlns:a16="http://schemas.microsoft.com/office/drawing/2014/main" id="{FF8D578D-6C14-4F9E-BE3E-15C68349D924}"/>
              </a:ext>
            </a:extLst>
          </p:cNvPr>
          <p:cNvSpPr/>
          <p:nvPr/>
        </p:nvSpPr>
        <p:spPr>
          <a:xfrm>
            <a:off x="6276814" y="6096687"/>
            <a:ext cx="5915186" cy="76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B63A4F90-6D9B-5F48-A83F-85BEAADF0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1" r="48516"/>
          <a:stretch/>
        </p:blipFill>
        <p:spPr bwMode="auto">
          <a:xfrm>
            <a:off x="6276814" y="2580483"/>
            <a:ext cx="5741581" cy="29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9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E2FBEF3A-3493-40F4-9DEB-C5F99B6044BB}"/>
              </a:ext>
            </a:extLst>
          </p:cNvPr>
          <p:cNvSpPr>
            <a:spLocks noGrp="1"/>
          </p:cNvSpPr>
          <p:nvPr>
            <p:ph type="body" idx="1"/>
          </p:nvPr>
        </p:nvSpPr>
        <p:spPr>
          <a:xfrm>
            <a:off x="831851" y="2032003"/>
            <a:ext cx="10644532" cy="4057649"/>
          </a:xfrm>
        </p:spPr>
        <p:txBody>
          <a:bodyPr>
            <a:noAutofit/>
          </a:bodyPr>
          <a:lstStyle/>
          <a:p>
            <a:pPr marL="342900" indent="-342900">
              <a:buFont typeface="Arial" panose="020B0604020202020204" pitchFamily="34" charset="0"/>
              <a:buChar char="•"/>
            </a:pPr>
            <a:r>
              <a:rPr lang="en-US" dirty="0"/>
              <a:t>Significant logistical/operational complexity due to cold chain requirements, scale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Existing inequities in healthcare access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Many, many myths and much disinformation, vaccine hesitancy, distrust</a:t>
            </a:r>
          </a:p>
          <a:p>
            <a:pPr marL="342900" indent="-342900">
              <a:buFont typeface="Arial" panose="020B0604020202020204" pitchFamily="34" charset="0"/>
              <a:buChar char="•"/>
            </a:pPr>
            <a:endParaRPr lang="en-US" dirty="0"/>
          </a:p>
          <a:p>
            <a:endParaRPr lang="en-US" dirty="0"/>
          </a:p>
        </p:txBody>
      </p:sp>
      <p:sp>
        <p:nvSpPr>
          <p:cNvPr id="2" name="Title 2">
            <a:extLst>
              <a:ext uri="{FF2B5EF4-FFF2-40B4-BE49-F238E27FC236}">
                <a16:creationId xmlns:a16="http://schemas.microsoft.com/office/drawing/2014/main" id="{E7FE1375-92C0-436D-AF94-433DF65995EA}"/>
              </a:ext>
            </a:extLst>
          </p:cNvPr>
          <p:cNvSpPr>
            <a:spLocks noGrp="1"/>
          </p:cNvSpPr>
          <p:nvPr>
            <p:ph type="title"/>
          </p:nvPr>
        </p:nvSpPr>
        <p:spPr>
          <a:xfrm>
            <a:off x="2089179" y="317502"/>
            <a:ext cx="9264621" cy="1325563"/>
          </a:xfrm>
        </p:spPr>
        <p:txBody>
          <a:bodyPr>
            <a:noAutofit/>
          </a:bodyPr>
          <a:lstStyle/>
          <a:p>
            <a:r>
              <a:rPr lang="en-US" dirty="0"/>
              <a:t>Key Issues</a:t>
            </a:r>
          </a:p>
        </p:txBody>
      </p:sp>
      <p:sp>
        <p:nvSpPr>
          <p:cNvPr id="5" name="Rectangle 4">
            <a:extLst>
              <a:ext uri="{FF2B5EF4-FFF2-40B4-BE49-F238E27FC236}">
                <a16:creationId xmlns:a16="http://schemas.microsoft.com/office/drawing/2014/main" id="{FF8D578D-6C14-4F9E-BE3E-15C68349D924}"/>
              </a:ext>
            </a:extLst>
          </p:cNvPr>
          <p:cNvSpPr/>
          <p:nvPr/>
        </p:nvSpPr>
        <p:spPr>
          <a:xfrm>
            <a:off x="6276814" y="6096687"/>
            <a:ext cx="5915186" cy="76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51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0-09-15 at 4.55.47 PM.png">
            <a:extLst>
              <a:ext uri="{FF2B5EF4-FFF2-40B4-BE49-F238E27FC236}">
                <a16:creationId xmlns:a16="http://schemas.microsoft.com/office/drawing/2014/main" id="{325B804A-6302-F944-AE03-F68D1D40BD0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9845" t="17430" r="14103" b="6492"/>
          <a:stretch/>
        </p:blipFill>
        <p:spPr>
          <a:xfrm>
            <a:off x="1709195" y="2063748"/>
            <a:ext cx="4726614" cy="4009580"/>
          </a:xfrm>
          <a:prstGeom prst="rect">
            <a:avLst/>
          </a:prstGeom>
        </p:spPr>
      </p:pic>
      <p:pic>
        <p:nvPicPr>
          <p:cNvPr id="7" name="Picture 6" descr="Screen Shot 2020-09-15 at 5.08.21 PM.png">
            <a:extLst>
              <a:ext uri="{FF2B5EF4-FFF2-40B4-BE49-F238E27FC236}">
                <a16:creationId xmlns:a16="http://schemas.microsoft.com/office/drawing/2014/main" id="{83F4BD78-BA55-C443-B13A-9A30B22DE1C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7118" t="41216" r="45197" b="6491"/>
          <a:stretch/>
        </p:blipFill>
        <p:spPr>
          <a:xfrm>
            <a:off x="6963240" y="2063748"/>
            <a:ext cx="3436295" cy="4056530"/>
          </a:xfrm>
          <a:prstGeom prst="rect">
            <a:avLst/>
          </a:prstGeom>
        </p:spPr>
      </p:pic>
      <p:sp>
        <p:nvSpPr>
          <p:cNvPr id="3" name="Title 2">
            <a:extLst>
              <a:ext uri="{FF2B5EF4-FFF2-40B4-BE49-F238E27FC236}">
                <a16:creationId xmlns:a16="http://schemas.microsoft.com/office/drawing/2014/main" id="{27F24320-C8D8-6549-B093-DECE36D3D679}"/>
              </a:ext>
            </a:extLst>
          </p:cNvPr>
          <p:cNvSpPr>
            <a:spLocks noGrp="1"/>
          </p:cNvSpPr>
          <p:nvPr>
            <p:ph type="title"/>
          </p:nvPr>
        </p:nvSpPr>
        <p:spPr>
          <a:xfrm>
            <a:off x="2089179" y="317502"/>
            <a:ext cx="9264621" cy="1325563"/>
          </a:xfrm>
        </p:spPr>
        <p:txBody>
          <a:bodyPr/>
          <a:lstStyle/>
          <a:p>
            <a:r>
              <a:rPr lang="en-US" dirty="0"/>
              <a:t>Challenges – Health Inequities</a:t>
            </a:r>
          </a:p>
        </p:txBody>
      </p:sp>
      <p:sp>
        <p:nvSpPr>
          <p:cNvPr id="8" name="Oval 7">
            <a:extLst>
              <a:ext uri="{FF2B5EF4-FFF2-40B4-BE49-F238E27FC236}">
                <a16:creationId xmlns:a16="http://schemas.microsoft.com/office/drawing/2014/main" id="{74B27521-83CA-0B4A-AE3D-D4F6441145DF}"/>
              </a:ext>
            </a:extLst>
          </p:cNvPr>
          <p:cNvSpPr/>
          <p:nvPr/>
        </p:nvSpPr>
        <p:spPr>
          <a:xfrm>
            <a:off x="8768309" y="4778309"/>
            <a:ext cx="1631226" cy="16312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794B09B9-50FE-BE41-8F17-3ED2212C102D}"/>
              </a:ext>
            </a:extLst>
          </p:cNvPr>
          <p:cNvSpPr/>
          <p:nvPr/>
        </p:nvSpPr>
        <p:spPr>
          <a:xfrm>
            <a:off x="8457282" y="3399099"/>
            <a:ext cx="841595" cy="16312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Oval 9">
            <a:extLst>
              <a:ext uri="{FF2B5EF4-FFF2-40B4-BE49-F238E27FC236}">
                <a16:creationId xmlns:a16="http://schemas.microsoft.com/office/drawing/2014/main" id="{321AC5B6-3AF6-6043-9D28-D9DD2CE14585}"/>
              </a:ext>
            </a:extLst>
          </p:cNvPr>
          <p:cNvSpPr/>
          <p:nvPr/>
        </p:nvSpPr>
        <p:spPr>
          <a:xfrm>
            <a:off x="3865869" y="4615016"/>
            <a:ext cx="1631226" cy="16312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Oval 10">
            <a:extLst>
              <a:ext uri="{FF2B5EF4-FFF2-40B4-BE49-F238E27FC236}">
                <a16:creationId xmlns:a16="http://schemas.microsoft.com/office/drawing/2014/main" id="{2C5A9228-9881-AC46-ACA1-56EAD79938C9}"/>
              </a:ext>
            </a:extLst>
          </p:cNvPr>
          <p:cNvSpPr/>
          <p:nvPr/>
        </p:nvSpPr>
        <p:spPr>
          <a:xfrm>
            <a:off x="3554842" y="3235806"/>
            <a:ext cx="841595" cy="16312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TextBox 11">
            <a:extLst>
              <a:ext uri="{FF2B5EF4-FFF2-40B4-BE49-F238E27FC236}">
                <a16:creationId xmlns:a16="http://schemas.microsoft.com/office/drawing/2014/main" id="{1C3B5F03-409A-394F-BA38-A2A80EDE6533}"/>
              </a:ext>
            </a:extLst>
          </p:cNvPr>
          <p:cNvSpPr txBox="1"/>
          <p:nvPr/>
        </p:nvSpPr>
        <p:spPr>
          <a:xfrm>
            <a:off x="3375531" y="6365676"/>
            <a:ext cx="6120556" cy="369332"/>
          </a:xfrm>
          <a:prstGeom prst="rect">
            <a:avLst/>
          </a:prstGeom>
          <a:noFill/>
        </p:spPr>
        <p:txBody>
          <a:bodyPr wrap="square" rtlCol="0">
            <a:spAutoFit/>
          </a:bodyPr>
          <a:lstStyle/>
          <a:p>
            <a:r>
              <a:rPr lang="en-US" dirty="0">
                <a:latin typeface="brandon_grotesquebold" panose="02000803000000000000"/>
              </a:rPr>
              <a:t>Highest case rates are in areas with highest vulnerability.</a:t>
            </a:r>
          </a:p>
        </p:txBody>
      </p:sp>
      <p:sp>
        <p:nvSpPr>
          <p:cNvPr id="13" name="TextBox 12">
            <a:extLst>
              <a:ext uri="{FF2B5EF4-FFF2-40B4-BE49-F238E27FC236}">
                <a16:creationId xmlns:a16="http://schemas.microsoft.com/office/drawing/2014/main" id="{9528DAE4-6101-6049-9E15-CAB6CB3F879D}"/>
              </a:ext>
            </a:extLst>
          </p:cNvPr>
          <p:cNvSpPr txBox="1"/>
          <p:nvPr/>
        </p:nvSpPr>
        <p:spPr>
          <a:xfrm>
            <a:off x="1709195" y="1692215"/>
            <a:ext cx="4598840" cy="369332"/>
          </a:xfrm>
          <a:prstGeom prst="rect">
            <a:avLst/>
          </a:prstGeom>
          <a:noFill/>
        </p:spPr>
        <p:txBody>
          <a:bodyPr wrap="square" rtlCol="0">
            <a:spAutoFit/>
          </a:bodyPr>
          <a:lstStyle/>
          <a:p>
            <a:r>
              <a:rPr lang="en-US" dirty="0">
                <a:latin typeface="brandon_grotesquebold" panose="02000803000000000000"/>
              </a:rPr>
              <a:t>COVID-19 Case Rates in Suburban Cook County</a:t>
            </a:r>
          </a:p>
        </p:txBody>
      </p:sp>
      <p:sp>
        <p:nvSpPr>
          <p:cNvPr id="14" name="TextBox 13">
            <a:extLst>
              <a:ext uri="{FF2B5EF4-FFF2-40B4-BE49-F238E27FC236}">
                <a16:creationId xmlns:a16="http://schemas.microsoft.com/office/drawing/2014/main" id="{EC098AC7-17C9-4249-BCF0-045FEDAAC76C}"/>
              </a:ext>
            </a:extLst>
          </p:cNvPr>
          <p:cNvSpPr txBox="1"/>
          <p:nvPr/>
        </p:nvSpPr>
        <p:spPr>
          <a:xfrm>
            <a:off x="6963240" y="1690317"/>
            <a:ext cx="4598840" cy="369332"/>
          </a:xfrm>
          <a:prstGeom prst="rect">
            <a:avLst/>
          </a:prstGeom>
          <a:noFill/>
        </p:spPr>
        <p:txBody>
          <a:bodyPr wrap="square" rtlCol="0">
            <a:spAutoFit/>
          </a:bodyPr>
          <a:lstStyle/>
          <a:p>
            <a:r>
              <a:rPr lang="en-US" dirty="0">
                <a:latin typeface="brandon_grotesquebold" panose="02000803000000000000"/>
              </a:rPr>
              <a:t>Social Vulnerability Index</a:t>
            </a:r>
          </a:p>
        </p:txBody>
      </p:sp>
    </p:spTree>
    <p:extLst>
      <p:ext uri="{BB962C8B-B14F-4D97-AF65-F5344CB8AC3E}">
        <p14:creationId xmlns:p14="http://schemas.microsoft.com/office/powerpoint/2010/main" val="73161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709B879-2711-4653-B5C3-F4A77AD63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198" y="1769481"/>
            <a:ext cx="7958802" cy="4476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A9FCBB-1261-4FDA-9CFA-E9702BA580AC}"/>
              </a:ext>
            </a:extLst>
          </p:cNvPr>
          <p:cNvSpPr/>
          <p:nvPr/>
        </p:nvSpPr>
        <p:spPr>
          <a:xfrm>
            <a:off x="6276814" y="6096687"/>
            <a:ext cx="5915186" cy="76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8D5EE6-3C37-4BD4-BD1F-68ABF8CEBF0B}"/>
              </a:ext>
            </a:extLst>
          </p:cNvPr>
          <p:cNvSpPr txBox="1"/>
          <p:nvPr/>
        </p:nvSpPr>
        <p:spPr>
          <a:xfrm>
            <a:off x="0" y="6223103"/>
            <a:ext cx="7095744" cy="276999"/>
          </a:xfrm>
          <a:prstGeom prst="rect">
            <a:avLst/>
          </a:prstGeom>
          <a:noFill/>
        </p:spPr>
        <p:txBody>
          <a:bodyPr wrap="square">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Source: Kaiser Family Foundation</a:t>
            </a:r>
          </a:p>
        </p:txBody>
      </p:sp>
      <p:sp>
        <p:nvSpPr>
          <p:cNvPr id="2" name="Title 1">
            <a:extLst>
              <a:ext uri="{FF2B5EF4-FFF2-40B4-BE49-F238E27FC236}">
                <a16:creationId xmlns:a16="http://schemas.microsoft.com/office/drawing/2014/main" id="{F6BEE9A7-2469-6E40-BBE2-299BB5875C9C}"/>
              </a:ext>
            </a:extLst>
          </p:cNvPr>
          <p:cNvSpPr>
            <a:spLocks noGrp="1"/>
          </p:cNvSpPr>
          <p:nvPr>
            <p:ph type="title"/>
          </p:nvPr>
        </p:nvSpPr>
        <p:spPr>
          <a:xfrm>
            <a:off x="2089179" y="317502"/>
            <a:ext cx="9264621" cy="1325563"/>
          </a:xfrm>
        </p:spPr>
        <p:txBody>
          <a:bodyPr/>
          <a:lstStyle/>
          <a:p>
            <a:r>
              <a:rPr lang="en-US" dirty="0"/>
              <a:t>Challenges – Vaccine Hesitancy</a:t>
            </a:r>
          </a:p>
        </p:txBody>
      </p:sp>
    </p:spTree>
    <p:extLst>
      <p:ext uri="{BB962C8B-B14F-4D97-AF65-F5344CB8AC3E}">
        <p14:creationId xmlns:p14="http://schemas.microsoft.com/office/powerpoint/2010/main" val="11380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BDB21-ACF9-9C46-8DB9-889E0933F27B}"/>
              </a:ext>
            </a:extLst>
          </p:cNvPr>
          <p:cNvSpPr>
            <a:spLocks noGrp="1"/>
          </p:cNvSpPr>
          <p:nvPr>
            <p:ph type="body" idx="1"/>
          </p:nvPr>
        </p:nvSpPr>
        <p:spPr/>
        <p:txBody>
          <a:bodyPr>
            <a:normAutofit fontScale="92500" lnSpcReduction="10000"/>
          </a:bodyPr>
          <a:lstStyle/>
          <a:p>
            <a:r>
              <a:rPr lang="en-US" b="1" dirty="0"/>
              <a:t>Myth</a:t>
            </a:r>
            <a:r>
              <a:rPr lang="en-US" dirty="0"/>
              <a:t>: The process was rushed and compromised safety.</a:t>
            </a:r>
          </a:p>
          <a:p>
            <a:r>
              <a:rPr lang="en-US" b="1" dirty="0"/>
              <a:t>Fact</a:t>
            </a:r>
            <a:r>
              <a:rPr lang="en-US" dirty="0"/>
              <a:t>: The vaccine was studied in thousands of people over a two month period, has undergone rigorous review by the FDA, CDC, and data were published in the New England Journal of Medicine.</a:t>
            </a:r>
          </a:p>
          <a:p>
            <a:endParaRPr lang="en-US" dirty="0"/>
          </a:p>
          <a:p>
            <a:r>
              <a:rPr lang="en-US" b="1" dirty="0"/>
              <a:t>Myth</a:t>
            </a:r>
            <a:r>
              <a:rPr lang="en-US" dirty="0"/>
              <a:t>: People who get vaccinated don’t have to wear masks anymore.</a:t>
            </a:r>
          </a:p>
          <a:p>
            <a:r>
              <a:rPr lang="en-US" b="1" dirty="0"/>
              <a:t>Fact</a:t>
            </a:r>
            <a:r>
              <a:rPr lang="en-US" dirty="0"/>
              <a:t>: Evidence shows that vaccination will prevent people from getting sick, but they may still acquire and transmit the virus to others.</a:t>
            </a:r>
          </a:p>
          <a:p>
            <a:endParaRPr lang="en-US" dirty="0"/>
          </a:p>
          <a:p>
            <a:r>
              <a:rPr lang="en-US" b="1" dirty="0"/>
              <a:t>Myth</a:t>
            </a:r>
            <a:r>
              <a:rPr lang="en-US" dirty="0"/>
              <a:t>: The vaccine has microchips that allow the government to track people.</a:t>
            </a:r>
          </a:p>
          <a:p>
            <a:r>
              <a:rPr lang="en-US" b="1" dirty="0"/>
              <a:t>Fact</a:t>
            </a:r>
            <a:r>
              <a:rPr lang="en-US" dirty="0"/>
              <a:t>: Nope.</a:t>
            </a:r>
          </a:p>
          <a:p>
            <a:endParaRPr lang="en-US" dirty="0"/>
          </a:p>
          <a:p>
            <a:endParaRPr lang="en-US" dirty="0"/>
          </a:p>
          <a:p>
            <a:endParaRPr lang="en-US" dirty="0"/>
          </a:p>
        </p:txBody>
      </p:sp>
      <p:sp>
        <p:nvSpPr>
          <p:cNvPr id="3" name="Title 2">
            <a:extLst>
              <a:ext uri="{FF2B5EF4-FFF2-40B4-BE49-F238E27FC236}">
                <a16:creationId xmlns:a16="http://schemas.microsoft.com/office/drawing/2014/main" id="{48DAD088-54B0-0B40-BED1-DC174F671405}"/>
              </a:ext>
            </a:extLst>
          </p:cNvPr>
          <p:cNvSpPr>
            <a:spLocks noGrp="1"/>
          </p:cNvSpPr>
          <p:nvPr>
            <p:ph type="title"/>
          </p:nvPr>
        </p:nvSpPr>
        <p:spPr/>
        <p:txBody>
          <a:bodyPr/>
          <a:lstStyle/>
          <a:p>
            <a:r>
              <a:rPr lang="en-US" dirty="0"/>
              <a:t> Challenges – Myths and Disinformation</a:t>
            </a:r>
          </a:p>
        </p:txBody>
      </p:sp>
    </p:spTree>
    <p:extLst>
      <p:ext uri="{BB962C8B-B14F-4D97-AF65-F5344CB8AC3E}">
        <p14:creationId xmlns:p14="http://schemas.microsoft.com/office/powerpoint/2010/main" val="369931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EA968-FF1E-B24F-BC73-F8B448CD8833}"/>
              </a:ext>
            </a:extLst>
          </p:cNvPr>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The Pfizer COVID-19 vaccine is safe and effective, every eligible person should get one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COVID-19 vaccines will roll out in phases, with healthcare workers, seniors, essential workers first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Many, many partners will be involved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you are a healthcare provider, </a:t>
            </a:r>
            <a:r>
              <a:rPr lang="en-US" u="sng" dirty="0"/>
              <a:t>please sign up</a:t>
            </a:r>
            <a:r>
              <a:rPr lang="en-US" dirty="0"/>
              <a:t> to become a vaccine provider!</a:t>
            </a:r>
          </a:p>
          <a:p>
            <a:pPr marL="800100" lvl="1" indent="-342900">
              <a:buFont typeface="Arial" panose="020B0604020202020204" pitchFamily="34" charset="0"/>
              <a:buChar char="•"/>
            </a:pPr>
            <a:r>
              <a:rPr lang="en-US" dirty="0">
                <a:solidFill>
                  <a:schemeClr val="tx1"/>
                </a:solidFill>
              </a:rPr>
              <a:t>For more information, go to </a:t>
            </a:r>
            <a:r>
              <a:rPr lang="en-US" dirty="0">
                <a:hlinkClick r:id="rId2"/>
              </a:rPr>
              <a:t>cookcountypublichealth.org</a:t>
            </a:r>
            <a:endParaRPr lang="en-US"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20A30E3-0941-8D4D-AB3A-4334B2A295A3}"/>
              </a:ext>
            </a:extLst>
          </p:cNvPr>
          <p:cNvSpPr>
            <a:spLocks noGrp="1"/>
          </p:cNvSpPr>
          <p:nvPr>
            <p:ph type="title"/>
          </p:nvPr>
        </p:nvSpPr>
        <p:spPr/>
        <p:txBody>
          <a:bodyPr/>
          <a:lstStyle/>
          <a:p>
            <a:r>
              <a:rPr lang="en-US" dirty="0"/>
              <a:t>In Summary</a:t>
            </a:r>
          </a:p>
        </p:txBody>
      </p:sp>
    </p:spTree>
    <p:extLst>
      <p:ext uri="{BB962C8B-B14F-4D97-AF65-F5344CB8AC3E}">
        <p14:creationId xmlns:p14="http://schemas.microsoft.com/office/powerpoint/2010/main" val="240815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A0FB2-19A6-2548-81A8-234FF23416C7}"/>
              </a:ext>
            </a:extLst>
          </p:cNvPr>
          <p:cNvSpPr>
            <a:spLocks noGrp="1"/>
          </p:cNvSpPr>
          <p:nvPr>
            <p:ph type="title"/>
          </p:nvPr>
        </p:nvSpPr>
        <p:spPr/>
        <p:txBody>
          <a:bodyPr/>
          <a:lstStyle/>
          <a:p>
            <a:r>
              <a:rPr lang="en-US" dirty="0"/>
              <a:t>Current Situation</a:t>
            </a:r>
          </a:p>
        </p:txBody>
      </p:sp>
      <p:pic>
        <p:nvPicPr>
          <p:cNvPr id="5" name="Picture 2" descr="Image result for corona virus image">
            <a:extLst>
              <a:ext uri="{FF2B5EF4-FFF2-40B4-BE49-F238E27FC236}">
                <a16:creationId xmlns:a16="http://schemas.microsoft.com/office/drawing/2014/main" id="{1B01CF97-AC1E-184D-9E6B-9BDB3B37A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74" r="17399"/>
          <a:stretch/>
        </p:blipFill>
        <p:spPr bwMode="auto">
          <a:xfrm>
            <a:off x="314325" y="4223545"/>
            <a:ext cx="2474259" cy="217100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Chart, histogram&#10;&#10;Description automatically generated">
            <a:extLst>
              <a:ext uri="{FF2B5EF4-FFF2-40B4-BE49-F238E27FC236}">
                <a16:creationId xmlns:a16="http://schemas.microsoft.com/office/drawing/2014/main" id="{20BD628E-628F-A242-9A9C-3770C1BF7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413" y="3314021"/>
            <a:ext cx="7896749" cy="3396763"/>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282C1F1-406A-ED43-8055-5927D60F0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38" y="1816100"/>
            <a:ext cx="5893387" cy="2228822"/>
          </a:xfrm>
          <a:prstGeom prst="rect">
            <a:avLst/>
          </a:prstGeom>
        </p:spPr>
      </p:pic>
    </p:spTree>
    <p:extLst>
      <p:ext uri="{BB962C8B-B14F-4D97-AF65-F5344CB8AC3E}">
        <p14:creationId xmlns:p14="http://schemas.microsoft.com/office/powerpoint/2010/main" val="372918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172FD-9910-D949-AE79-533C674A49BA}"/>
              </a:ext>
            </a:extLst>
          </p:cNvPr>
          <p:cNvSpPr>
            <a:spLocks noGrp="1"/>
          </p:cNvSpPr>
          <p:nvPr>
            <p:ph type="title"/>
          </p:nvPr>
        </p:nvSpPr>
        <p:spPr/>
        <p:txBody>
          <a:bodyPr/>
          <a:lstStyle/>
          <a:p>
            <a:r>
              <a:rPr lang="en-US" dirty="0"/>
              <a:t>CCDPH Response</a:t>
            </a:r>
          </a:p>
        </p:txBody>
      </p:sp>
      <p:sp>
        <p:nvSpPr>
          <p:cNvPr id="7" name="Content Placeholder 2">
            <a:extLst>
              <a:ext uri="{FF2B5EF4-FFF2-40B4-BE49-F238E27FC236}">
                <a16:creationId xmlns:a16="http://schemas.microsoft.com/office/drawing/2014/main" id="{9E8504A9-977D-C349-ABAD-F4549C88A054}"/>
              </a:ext>
            </a:extLst>
          </p:cNvPr>
          <p:cNvSpPr>
            <a:spLocks noGrp="1"/>
          </p:cNvSpPr>
          <p:nvPr>
            <p:ph idx="1"/>
          </p:nvPr>
        </p:nvSpPr>
        <p:spPr>
          <a:xfrm>
            <a:off x="831850" y="1846263"/>
            <a:ext cx="10515600" cy="3835922"/>
          </a:xfrm>
        </p:spPr>
        <p:txBody>
          <a:bodyPr vert="horz" lIns="91440" tIns="45720" rIns="91440" bIns="45720" rtlCol="0" anchor="t">
            <a:spAutoFit/>
          </a:bodyPr>
          <a:lstStyle/>
          <a:p>
            <a:r>
              <a:rPr lang="en-US" dirty="0"/>
              <a:t>Investigated 12,799 COVID-19 cases </a:t>
            </a:r>
          </a:p>
          <a:p>
            <a:r>
              <a:rPr lang="en-US" dirty="0"/>
              <a:t>Investigated 260+ cases or close contacts related to schools</a:t>
            </a:r>
          </a:p>
          <a:p>
            <a:r>
              <a:rPr lang="en-US" dirty="0"/>
              <a:t>Provided more than 200 congregate settings with ongoing technical assistance and support</a:t>
            </a:r>
          </a:p>
          <a:p>
            <a:r>
              <a:rPr lang="en-US" dirty="0"/>
              <a:t>Responded to over 300 food establishment complaints and 100 in other workplaces </a:t>
            </a:r>
          </a:p>
          <a:p>
            <a:r>
              <a:rPr lang="en-US" dirty="0"/>
              <a:t>Cited 84 establishments for violation of Tier 3 mitigation measures</a:t>
            </a:r>
          </a:p>
          <a:p>
            <a:r>
              <a:rPr lang="en-US" dirty="0"/>
              <a:t>Responded to over 10,000 inquiries from the public </a:t>
            </a:r>
          </a:p>
        </p:txBody>
      </p:sp>
    </p:spTree>
    <p:extLst>
      <p:ext uri="{BB962C8B-B14F-4D97-AF65-F5344CB8AC3E}">
        <p14:creationId xmlns:p14="http://schemas.microsoft.com/office/powerpoint/2010/main" val="323916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E94F7-FDDB-B844-AA43-9B3FF2144687}"/>
              </a:ext>
            </a:extLst>
          </p:cNvPr>
          <p:cNvSpPr>
            <a:spLocks noGrp="1"/>
          </p:cNvSpPr>
          <p:nvPr>
            <p:ph type="body" idx="1"/>
          </p:nvPr>
        </p:nvSpPr>
        <p:spPr/>
        <p:txBody>
          <a:bodyPr/>
          <a:lstStyle/>
          <a:p>
            <a:pPr marL="342900" indent="-342900">
              <a:buFont typeface="Arial" panose="020B0604020202020204" pitchFamily="34" charset="0"/>
              <a:buChar char="•"/>
            </a:pPr>
            <a:r>
              <a:rPr lang="en-US" dirty="0"/>
              <a:t>First ever mRNA vaccine, allowed for rapid development</a:t>
            </a:r>
          </a:p>
          <a:p>
            <a:pPr marL="342900" indent="-342900">
              <a:buFont typeface="Arial" panose="020B0604020202020204" pitchFamily="34" charset="0"/>
              <a:buChar char="•"/>
            </a:pPr>
            <a:r>
              <a:rPr lang="en-US" dirty="0"/>
              <a:t>Trial participants included 9.3% African American, 4.3% Asian, 28% Latinx, all adults 16 years or older</a:t>
            </a:r>
          </a:p>
          <a:p>
            <a:pPr marL="342900" indent="-342900">
              <a:buFont typeface="Arial" panose="020B0604020202020204" pitchFamily="34" charset="0"/>
              <a:buChar char="•"/>
            </a:pPr>
            <a:r>
              <a:rPr lang="en-US" dirty="0"/>
              <a:t>Side effects included: injection site pain, fever, fatigue, headache, muscle aches</a:t>
            </a:r>
          </a:p>
          <a:p>
            <a:pPr marL="342900" indent="-342900">
              <a:buFont typeface="Arial" panose="020B0604020202020204" pitchFamily="34" charset="0"/>
              <a:buChar char="•"/>
            </a:pPr>
            <a:r>
              <a:rPr lang="en-US" dirty="0"/>
              <a:t>Efficacy 95% overall after two doses</a:t>
            </a:r>
          </a:p>
          <a:p>
            <a:pPr marL="800100" lvl="1" indent="-342900">
              <a:buFont typeface="Arial" panose="020B0604020202020204" pitchFamily="34" charset="0"/>
              <a:buChar char="•"/>
            </a:pPr>
            <a:r>
              <a:rPr lang="en-US" dirty="0">
                <a:solidFill>
                  <a:schemeClr val="tx1"/>
                </a:solidFill>
              </a:rPr>
              <a:t>Similar across age, gender, race, and high risk conditions</a:t>
            </a:r>
          </a:p>
          <a:p>
            <a:pPr marL="800100" lvl="1" indent="-342900">
              <a:buFont typeface="Arial" panose="020B0604020202020204" pitchFamily="34" charset="0"/>
              <a:buChar char="•"/>
            </a:pPr>
            <a:r>
              <a:rPr lang="en-US" dirty="0">
                <a:solidFill>
                  <a:schemeClr val="tx1"/>
                </a:solidFill>
              </a:rPr>
              <a:t>Full protection two weeks after second dose</a:t>
            </a:r>
          </a:p>
        </p:txBody>
      </p:sp>
      <p:sp>
        <p:nvSpPr>
          <p:cNvPr id="3" name="Title 2">
            <a:extLst>
              <a:ext uri="{FF2B5EF4-FFF2-40B4-BE49-F238E27FC236}">
                <a16:creationId xmlns:a16="http://schemas.microsoft.com/office/drawing/2014/main" id="{D3DE38C2-BAC5-DA4A-B2AA-A89DA112B5A9}"/>
              </a:ext>
            </a:extLst>
          </p:cNvPr>
          <p:cNvSpPr>
            <a:spLocks noGrp="1"/>
          </p:cNvSpPr>
          <p:nvPr>
            <p:ph type="title"/>
          </p:nvPr>
        </p:nvSpPr>
        <p:spPr/>
        <p:txBody>
          <a:bodyPr/>
          <a:lstStyle/>
          <a:p>
            <a:r>
              <a:rPr lang="en-US" dirty="0"/>
              <a:t>Pfizer-</a:t>
            </a:r>
            <a:r>
              <a:rPr lang="en-US" dirty="0" err="1"/>
              <a:t>BioNTech</a:t>
            </a:r>
            <a:r>
              <a:rPr lang="en-US" dirty="0"/>
              <a:t> COVID-19 vaccine</a:t>
            </a:r>
          </a:p>
        </p:txBody>
      </p:sp>
      <p:sp>
        <p:nvSpPr>
          <p:cNvPr id="4" name="TextBox 3">
            <a:extLst>
              <a:ext uri="{FF2B5EF4-FFF2-40B4-BE49-F238E27FC236}">
                <a16:creationId xmlns:a16="http://schemas.microsoft.com/office/drawing/2014/main" id="{AA3AFCFC-350A-7649-A831-4CCB39C06350}"/>
              </a:ext>
            </a:extLst>
          </p:cNvPr>
          <p:cNvSpPr txBox="1"/>
          <p:nvPr/>
        </p:nvSpPr>
        <p:spPr>
          <a:xfrm>
            <a:off x="0" y="6217332"/>
            <a:ext cx="8112642" cy="646331"/>
          </a:xfrm>
          <a:prstGeom prst="rect">
            <a:avLst/>
          </a:prstGeom>
          <a:noFill/>
        </p:spPr>
        <p:txBody>
          <a:bodyPr wrap="square" rtlCol="0">
            <a:spAutoFit/>
          </a:bodyPr>
          <a:lstStyle/>
          <a:p>
            <a:r>
              <a:rPr lang="en-US" sz="1200" dirty="0">
                <a:hlinkClick r:id="rId2"/>
              </a:rPr>
              <a:t>https://www.nejm.org/doi/full/10.1056/NEJMoa2034577 on 12/22/2020</a:t>
            </a:r>
            <a:endParaRPr lang="en-US" sz="1200" dirty="0"/>
          </a:p>
          <a:p>
            <a:r>
              <a:rPr lang="en-US" sz="1200" dirty="0">
                <a:hlinkClick r:id="rId3"/>
              </a:rPr>
              <a:t>https://www.cdc.gov/vaccines/acip/meetings/downloads/slides-2020-12/slides-12-11/COVID-02-Gruber.pdf on 12/13/2020</a:t>
            </a:r>
            <a:endParaRPr lang="en-US" sz="1200" dirty="0"/>
          </a:p>
          <a:p>
            <a:r>
              <a:rPr lang="en-US" sz="1200" dirty="0">
                <a:hlinkClick r:id="rId4"/>
              </a:rPr>
              <a:t>https://www.fda.gov/media/144246/download on 12/13</a:t>
            </a:r>
            <a:r>
              <a:rPr lang="en-US" sz="1200" dirty="0"/>
              <a:t>/2020</a:t>
            </a:r>
          </a:p>
        </p:txBody>
      </p:sp>
      <p:pic>
        <p:nvPicPr>
          <p:cNvPr id="1026" name="Picture 2" descr="CDC Logo Vector (.EPS) Free Download">
            <a:extLst>
              <a:ext uri="{FF2B5EF4-FFF2-40B4-BE49-F238E27FC236}">
                <a16:creationId xmlns:a16="http://schemas.microsoft.com/office/drawing/2014/main" id="{D5D57455-720C-B040-92F1-50FFCAF2B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898" y="4871165"/>
            <a:ext cx="1953102" cy="1395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DA Logo Vector (.EPS) Free Download">
            <a:extLst>
              <a:ext uri="{FF2B5EF4-FFF2-40B4-BE49-F238E27FC236}">
                <a16:creationId xmlns:a16="http://schemas.microsoft.com/office/drawing/2014/main" id="{5967E385-9AD3-754D-9A33-1F389EA50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937" y="4911718"/>
            <a:ext cx="3028167" cy="122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0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6E158-ECE7-CE45-97DA-D0203F85F75B}"/>
              </a:ext>
            </a:extLst>
          </p:cNvPr>
          <p:cNvSpPr>
            <a:spLocks noGrp="1"/>
          </p:cNvSpPr>
          <p:nvPr>
            <p:ph type="body" idx="1"/>
          </p:nvPr>
        </p:nvSpPr>
        <p:spPr/>
        <p:txBody>
          <a:bodyPr/>
          <a:lstStyle/>
          <a:p>
            <a:pPr marL="342900" indent="-342900">
              <a:buFont typeface="Arial" panose="020B0604020202020204" pitchFamily="34" charset="0"/>
              <a:buChar char="•"/>
            </a:pPr>
            <a:r>
              <a:rPr lang="en-US" dirty="0"/>
              <a:t>Persons who have had a severe allergic reaction to any vaccine or injectable therapy (intramuscular, intravenous, or subcutaneous) should not receive the Pfizer vaccine at this time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Appropriate medical treatment used to manage immediate allergic reactions must be immediately available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Vaccine providers should observe patients after vaccination to monitor for the occurrence of immediate adverse reactions</a:t>
            </a:r>
          </a:p>
        </p:txBody>
      </p:sp>
      <p:sp>
        <p:nvSpPr>
          <p:cNvPr id="3" name="Title 2">
            <a:extLst>
              <a:ext uri="{FF2B5EF4-FFF2-40B4-BE49-F238E27FC236}">
                <a16:creationId xmlns:a16="http://schemas.microsoft.com/office/drawing/2014/main" id="{FD1FC0E2-6DE0-7147-BFE5-AD4A6EA37DC6}"/>
              </a:ext>
            </a:extLst>
          </p:cNvPr>
          <p:cNvSpPr>
            <a:spLocks noGrp="1"/>
          </p:cNvSpPr>
          <p:nvPr>
            <p:ph type="title"/>
          </p:nvPr>
        </p:nvSpPr>
        <p:spPr/>
        <p:txBody>
          <a:bodyPr/>
          <a:lstStyle/>
          <a:p>
            <a:r>
              <a:rPr lang="en-US" dirty="0"/>
              <a:t>Pfizer-</a:t>
            </a:r>
            <a:r>
              <a:rPr lang="en-US" dirty="0" err="1"/>
              <a:t>BioNTech</a:t>
            </a:r>
            <a:r>
              <a:rPr lang="en-US" dirty="0"/>
              <a:t> COVID-19 vaccine</a:t>
            </a:r>
          </a:p>
        </p:txBody>
      </p:sp>
    </p:spTree>
    <p:extLst>
      <p:ext uri="{BB962C8B-B14F-4D97-AF65-F5344CB8AC3E}">
        <p14:creationId xmlns:p14="http://schemas.microsoft.com/office/powerpoint/2010/main" val="338728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7815FF3-C5A3-4F52-AA12-B1F0211E809D}"/>
              </a:ext>
            </a:extLst>
          </p:cNvPr>
          <p:cNvSpPr>
            <a:spLocks noGrp="1"/>
          </p:cNvSpPr>
          <p:nvPr>
            <p:ph type="body" idx="1"/>
          </p:nvPr>
        </p:nvSpPr>
        <p:spPr>
          <a:xfrm>
            <a:off x="831851" y="2032003"/>
            <a:ext cx="10515600" cy="4057649"/>
          </a:xfrm>
        </p:spPr>
        <p:txBody>
          <a:bodyPr>
            <a:normAutofit/>
          </a:bodyPr>
          <a:lstStyle/>
          <a:p>
            <a:pPr marL="342900" indent="-342900">
              <a:buFont typeface="Arial" panose="020B0604020202020204" pitchFamily="34" charset="0"/>
              <a:buChar char="•"/>
            </a:pPr>
            <a:r>
              <a:rPr lang="en-US" dirty="0"/>
              <a:t>Phase 1: Provide limited supply of COVID-19 vaccine and/or vaccinations to:</a:t>
            </a:r>
          </a:p>
          <a:p>
            <a:pPr marL="800100" lvl="1" indent="-342900">
              <a:buFont typeface="Arial" panose="020B0604020202020204" pitchFamily="34" charset="0"/>
              <a:buChar char="•"/>
            </a:pPr>
            <a:r>
              <a:rPr lang="en-US" dirty="0">
                <a:solidFill>
                  <a:schemeClr val="tx1"/>
                </a:solidFill>
              </a:rPr>
              <a:t>1a – Health care workers, beginning with hospital based, highest risk of exposure</a:t>
            </a:r>
          </a:p>
          <a:p>
            <a:pPr marL="800100" lvl="1" indent="-342900">
              <a:buFont typeface="Arial" panose="020B0604020202020204" pitchFamily="34" charset="0"/>
              <a:buChar char="•"/>
            </a:pPr>
            <a:r>
              <a:rPr lang="en-US" dirty="0">
                <a:solidFill>
                  <a:schemeClr val="tx1"/>
                </a:solidFill>
              </a:rPr>
              <a:t>1a – Long-term care facility (LTCF) staff and residents</a:t>
            </a:r>
          </a:p>
          <a:p>
            <a:pPr marL="800100" lvl="1" indent="-342900">
              <a:buFont typeface="Arial" panose="020B0604020202020204" pitchFamily="34" charset="0"/>
              <a:buChar char="•"/>
            </a:pPr>
            <a:r>
              <a:rPr lang="en-US" dirty="0">
                <a:solidFill>
                  <a:schemeClr val="tx1"/>
                </a:solidFill>
              </a:rPr>
              <a:t>1a – Unaffiliated healthcare workers including EMS personnel</a:t>
            </a:r>
          </a:p>
          <a:p>
            <a:pPr marL="800100" lvl="1" indent="-342900">
              <a:buFont typeface="Arial" panose="020B0604020202020204" pitchFamily="34" charset="0"/>
              <a:buChar char="•"/>
            </a:pPr>
            <a:r>
              <a:rPr lang="en-US" dirty="0">
                <a:solidFill>
                  <a:schemeClr val="tx1"/>
                </a:solidFill>
              </a:rPr>
              <a:t>1b – (ACIP recommendations pending) Essential workers, including first responders, corrections officers, education sector, food and agriculture, utilities, transportation</a:t>
            </a:r>
          </a:p>
          <a:p>
            <a:pPr marL="800100" lvl="1" indent="-342900">
              <a:buFont typeface="Arial" panose="020B0604020202020204" pitchFamily="34" charset="0"/>
              <a:buChar char="•"/>
            </a:pPr>
            <a:r>
              <a:rPr lang="en-US" dirty="0">
                <a:solidFill>
                  <a:schemeClr val="tx1"/>
                </a:solidFill>
              </a:rPr>
              <a:t>1c – (ACIP recommendations pending) High risk adults</a:t>
            </a:r>
          </a:p>
          <a:p>
            <a:pPr marL="342900" indent="-34290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FF8D578D-6C14-4F9E-BE3E-15C68349D924}"/>
              </a:ext>
            </a:extLst>
          </p:cNvPr>
          <p:cNvSpPr/>
          <p:nvPr/>
        </p:nvSpPr>
        <p:spPr>
          <a:xfrm>
            <a:off x="6276814" y="6096687"/>
            <a:ext cx="5915186" cy="76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646C340-401E-2E4B-93C5-DC922F3DE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8" y="4517571"/>
            <a:ext cx="9637801" cy="234042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a:extLst>
              <a:ext uri="{FF2B5EF4-FFF2-40B4-BE49-F238E27FC236}">
                <a16:creationId xmlns:a16="http://schemas.microsoft.com/office/drawing/2014/main" id="{02684C39-2C78-C14D-8357-948196318B83}"/>
              </a:ext>
            </a:extLst>
          </p:cNvPr>
          <p:cNvSpPr txBox="1">
            <a:spLocks/>
          </p:cNvSpPr>
          <p:nvPr/>
        </p:nvSpPr>
        <p:spPr>
          <a:xfrm>
            <a:off x="1702960" y="256960"/>
            <a:ext cx="1012161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CDC – Advisory Committee on Immunization Practices (ACIP)</a:t>
            </a:r>
            <a:br>
              <a:rPr lang="en-US" sz="3200" dirty="0"/>
            </a:br>
            <a:r>
              <a:rPr lang="en-US" sz="3200" dirty="0"/>
              <a:t>Phased Approach for Vaccine Allocation</a:t>
            </a:r>
          </a:p>
        </p:txBody>
      </p:sp>
    </p:spTree>
    <p:extLst>
      <p:ext uri="{BB962C8B-B14F-4D97-AF65-F5344CB8AC3E}">
        <p14:creationId xmlns:p14="http://schemas.microsoft.com/office/powerpoint/2010/main" val="27485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4C5B6-DC94-7A41-9473-A412B8570F23}"/>
              </a:ext>
            </a:extLst>
          </p:cNvPr>
          <p:cNvSpPr>
            <a:spLocks noGrp="1"/>
          </p:cNvSpPr>
          <p:nvPr>
            <p:ph type="title"/>
          </p:nvPr>
        </p:nvSpPr>
        <p:spPr/>
        <p:txBody>
          <a:bodyPr/>
          <a:lstStyle/>
          <a:p>
            <a:r>
              <a:rPr lang="en-US" dirty="0"/>
              <a:t>Phase 1a – Pfizer Wave 1, Hospitals</a:t>
            </a:r>
          </a:p>
        </p:txBody>
      </p:sp>
      <p:pic>
        <p:nvPicPr>
          <p:cNvPr id="4" name="Picture 3">
            <a:extLst>
              <a:ext uri="{FF2B5EF4-FFF2-40B4-BE49-F238E27FC236}">
                <a16:creationId xmlns:a16="http://schemas.microsoft.com/office/drawing/2014/main" id="{115C05AD-6EC0-6043-8325-DA38F835780F}"/>
              </a:ext>
            </a:extLst>
          </p:cNvPr>
          <p:cNvPicPr>
            <a:picLocks noChangeAspect="1"/>
          </p:cNvPicPr>
          <p:nvPr/>
        </p:nvPicPr>
        <p:blipFill>
          <a:blip r:embed="rId2"/>
          <a:stretch>
            <a:fillRect/>
          </a:stretch>
        </p:blipFill>
        <p:spPr>
          <a:xfrm>
            <a:off x="3595421" y="1952522"/>
            <a:ext cx="8333533" cy="4399893"/>
          </a:xfrm>
          <a:prstGeom prst="rect">
            <a:avLst/>
          </a:prstGeom>
        </p:spPr>
      </p:pic>
      <p:sp>
        <p:nvSpPr>
          <p:cNvPr id="2" name="TextBox 1">
            <a:extLst>
              <a:ext uri="{FF2B5EF4-FFF2-40B4-BE49-F238E27FC236}">
                <a16:creationId xmlns:a16="http://schemas.microsoft.com/office/drawing/2014/main" id="{5D8428DF-C936-2C4F-AEDF-1BAEB63AABAE}"/>
              </a:ext>
            </a:extLst>
          </p:cNvPr>
          <p:cNvSpPr txBox="1"/>
          <p:nvPr/>
        </p:nvSpPr>
        <p:spPr>
          <a:xfrm>
            <a:off x="350728" y="1952522"/>
            <a:ext cx="315700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Approximately 20,000 doses being shipped to suburban Cook County this week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Allocated to 15 hospitals based on essential personnel and COVID impact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Hospitals to prioritize based on risk to workers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continue to receive additional vaccine weekly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Anticipate vaccine to long term care facilities next</a:t>
            </a:r>
          </a:p>
        </p:txBody>
      </p:sp>
    </p:spTree>
    <p:extLst>
      <p:ext uri="{BB962C8B-B14F-4D97-AF65-F5344CB8AC3E}">
        <p14:creationId xmlns:p14="http://schemas.microsoft.com/office/powerpoint/2010/main" val="150837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129D7-CFAD-0346-AA5C-E5E3979CD65D}"/>
              </a:ext>
            </a:extLst>
          </p:cNvPr>
          <p:cNvSpPr>
            <a:spLocks noGrp="1"/>
          </p:cNvSpPr>
          <p:nvPr>
            <p:ph type="body" idx="1"/>
          </p:nvPr>
        </p:nvSpPr>
        <p:spPr>
          <a:xfrm>
            <a:off x="831851" y="2032003"/>
            <a:ext cx="10515600" cy="4057649"/>
          </a:xfrm>
        </p:spPr>
        <p:txBody>
          <a:bodyPr>
            <a:normAutofit/>
          </a:bodyPr>
          <a:lstStyle/>
          <a:p>
            <a:pPr marL="342900" indent="-342900">
              <a:buFont typeface="Arial" panose="020B0604020202020204" pitchFamily="34" charset="0"/>
              <a:buChar char="•"/>
            </a:pPr>
            <a:r>
              <a:rPr lang="en-US" sz="2000" dirty="0"/>
              <a:t>Phase 2: (ACIP recommendations pending) Expand the vaccination strategy to provide COVID-19 vaccine and/or vaccinations in a manner that allows for equitable access to:</a:t>
            </a:r>
          </a:p>
          <a:p>
            <a:pPr marL="800100" lvl="1" indent="-342900">
              <a:buFont typeface="Arial" panose="020B0604020202020204" pitchFamily="34" charset="0"/>
              <a:buChar char="•"/>
            </a:pPr>
            <a:r>
              <a:rPr lang="en-US" sz="1800" dirty="0">
                <a:solidFill>
                  <a:schemeClr val="tx1"/>
                </a:solidFill>
              </a:rPr>
              <a:t>Phase 1 critical population members who were not vaccinated in Phase 1</a:t>
            </a:r>
          </a:p>
          <a:p>
            <a:pPr marL="800100" lvl="1" indent="-342900">
              <a:buFont typeface="Arial" panose="020B0604020202020204" pitchFamily="34" charset="0"/>
              <a:buChar char="•"/>
            </a:pPr>
            <a:r>
              <a:rPr lang="en-US" sz="1800" dirty="0">
                <a:solidFill>
                  <a:schemeClr val="tx1"/>
                </a:solidFill>
              </a:rPr>
              <a:t>Other congregate settings (homeless, group homes, facilities housing disabled)</a:t>
            </a:r>
          </a:p>
          <a:p>
            <a:pPr marL="800100" lvl="1"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2000" dirty="0"/>
              <a:t>Phase 3: (ACIP recommendations pending) Continue to ensure equitable access to vaccination services in suburban Cook County</a:t>
            </a:r>
          </a:p>
        </p:txBody>
      </p:sp>
      <p:pic>
        <p:nvPicPr>
          <p:cNvPr id="7" name="Picture 2">
            <a:extLst>
              <a:ext uri="{FF2B5EF4-FFF2-40B4-BE49-F238E27FC236}">
                <a16:creationId xmlns:a16="http://schemas.microsoft.com/office/drawing/2014/main" id="{6ACAF6F8-F013-E144-A67C-147BD7919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020" y="4648201"/>
            <a:ext cx="8741261" cy="21227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0DC66D69-9754-EB4C-AB5B-4B81667FCD11}"/>
              </a:ext>
            </a:extLst>
          </p:cNvPr>
          <p:cNvSpPr txBox="1">
            <a:spLocks/>
          </p:cNvSpPr>
          <p:nvPr/>
        </p:nvSpPr>
        <p:spPr>
          <a:xfrm>
            <a:off x="1702960" y="256960"/>
            <a:ext cx="1012161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CDC – Advisory Committee on Immunization Practices (ACIP)</a:t>
            </a:r>
            <a:br>
              <a:rPr lang="en-US" sz="3200" dirty="0"/>
            </a:br>
            <a:r>
              <a:rPr lang="en-US" sz="3200" dirty="0"/>
              <a:t>Phased Approach for Vaccine Allocation</a:t>
            </a:r>
          </a:p>
        </p:txBody>
      </p:sp>
    </p:spTree>
    <p:extLst>
      <p:ext uri="{BB962C8B-B14F-4D97-AF65-F5344CB8AC3E}">
        <p14:creationId xmlns:p14="http://schemas.microsoft.com/office/powerpoint/2010/main" val="412346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ABBAAB9-CA56-43E1-9020-DC1D139A3299}"/>
              </a:ext>
            </a:extLst>
          </p:cNvPr>
          <p:cNvSpPr>
            <a:spLocks noGrp="1"/>
          </p:cNvSpPr>
          <p:nvPr>
            <p:ph type="body" idx="1"/>
          </p:nvPr>
        </p:nvSpPr>
        <p:spPr>
          <a:xfrm>
            <a:off x="831851" y="2032003"/>
            <a:ext cx="7297541" cy="4057649"/>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dirty="0"/>
              <a:t>Partnerships are key to achieving the goal of 70% vaccine uptake required for herd immunity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Overarching strategy is for healthcare providers in the community to immunize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CCDPH will take the lead in coordination, immunizing critical populations, and identifying and bridging gaps in coverage</a:t>
            </a:r>
          </a:p>
          <a:p>
            <a:pPr marL="800100" lvl="1" indent="-342900">
              <a:buFont typeface="Arial" panose="020B0604020202020204" pitchFamily="34" charset="0"/>
              <a:buChar char="•"/>
            </a:pPr>
            <a:r>
              <a:rPr lang="en-US" dirty="0">
                <a:solidFill>
                  <a:schemeClr val="tx1"/>
                </a:solidFill>
              </a:rPr>
              <a:t>CCDPH will continue to monitor testing, contact tracing, vaccination data, and guidance to refine and update allocation strategies</a:t>
            </a:r>
          </a:p>
        </p:txBody>
      </p:sp>
      <p:sp>
        <p:nvSpPr>
          <p:cNvPr id="2" name="Title 2">
            <a:extLst>
              <a:ext uri="{FF2B5EF4-FFF2-40B4-BE49-F238E27FC236}">
                <a16:creationId xmlns:a16="http://schemas.microsoft.com/office/drawing/2014/main" id="{E7FE1375-92C0-436D-AF94-433DF65995EA}"/>
              </a:ext>
            </a:extLst>
          </p:cNvPr>
          <p:cNvSpPr>
            <a:spLocks noGrp="1"/>
          </p:cNvSpPr>
          <p:nvPr>
            <p:ph type="title"/>
          </p:nvPr>
        </p:nvSpPr>
        <p:spPr>
          <a:xfrm>
            <a:off x="2089179" y="317502"/>
            <a:ext cx="9264621" cy="1325563"/>
          </a:xfrm>
        </p:spPr>
        <p:txBody>
          <a:bodyPr>
            <a:noAutofit/>
          </a:bodyPr>
          <a:lstStyle/>
          <a:p>
            <a:r>
              <a:rPr lang="en-US" dirty="0"/>
              <a:t>Vaccine Strategy</a:t>
            </a:r>
          </a:p>
        </p:txBody>
      </p:sp>
      <p:sp>
        <p:nvSpPr>
          <p:cNvPr id="5" name="Rectangle 4">
            <a:extLst>
              <a:ext uri="{FF2B5EF4-FFF2-40B4-BE49-F238E27FC236}">
                <a16:creationId xmlns:a16="http://schemas.microsoft.com/office/drawing/2014/main" id="{FF8D578D-6C14-4F9E-BE3E-15C68349D924}"/>
              </a:ext>
            </a:extLst>
          </p:cNvPr>
          <p:cNvSpPr/>
          <p:nvPr/>
        </p:nvSpPr>
        <p:spPr>
          <a:xfrm>
            <a:off x="6276814" y="6096687"/>
            <a:ext cx="5915186" cy="76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Jigsaw Puzzle">
            <a:extLst>
              <a:ext uri="{FF2B5EF4-FFF2-40B4-BE49-F238E27FC236}">
                <a16:creationId xmlns:a16="http://schemas.microsoft.com/office/drawing/2014/main" id="{695CFD05-3C12-3A49-941D-0B0CDAAF61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488"/>
          <a:stretch/>
        </p:blipFill>
        <p:spPr bwMode="auto">
          <a:xfrm>
            <a:off x="8242125" y="1946277"/>
            <a:ext cx="3271033"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92582"/>
      </p:ext>
    </p:extLst>
  </p:cSld>
  <p:clrMapOvr>
    <a:masterClrMapping/>
  </p:clrMapOvr>
</p:sld>
</file>

<file path=ppt/theme/theme1.xml><?xml version="1.0" encoding="utf-8"?>
<a:theme xmlns:a="http://schemas.openxmlformats.org/drawingml/2006/main" name="Batelle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telle Presentation" id="{20450DFB-4CDB-483F-A2C9-928D4EB6E317}" vid="{EB7EB0FC-86E5-44B7-8ED6-4A03CFE9E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1240</Words>
  <Application>Microsoft Office PowerPoint</Application>
  <PresentationFormat>Widescreen</PresentationFormat>
  <Paragraphs>140</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brandon_grotesquebold</vt:lpstr>
      <vt:lpstr>Calibri</vt:lpstr>
      <vt:lpstr>Calibri Light</vt:lpstr>
      <vt:lpstr>Batelle Presentation</vt:lpstr>
      <vt:lpstr>Cook County COVID-19 Vaccination Plan</vt:lpstr>
      <vt:lpstr>Current Situation</vt:lpstr>
      <vt:lpstr>CCDPH Response</vt:lpstr>
      <vt:lpstr>Pfizer-BioNTech COVID-19 vaccine</vt:lpstr>
      <vt:lpstr>Pfizer-BioNTech COVID-19 vaccine</vt:lpstr>
      <vt:lpstr>PowerPoint Presentation</vt:lpstr>
      <vt:lpstr>Phase 1a – Pfizer Wave 1, Hospitals</vt:lpstr>
      <vt:lpstr>PowerPoint Presentation</vt:lpstr>
      <vt:lpstr>Vaccine Strategy</vt:lpstr>
      <vt:lpstr>Partnerships</vt:lpstr>
      <vt:lpstr>Planned Locations for Vaccine Administration</vt:lpstr>
      <vt:lpstr>Key Issues</vt:lpstr>
      <vt:lpstr>Challenges – Health Inequities</vt:lpstr>
      <vt:lpstr>Challenges – Vaccine Hesitancy</vt:lpstr>
      <vt:lpstr> Challenges – Myths and Disinformation</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A-Reum Han</dc:creator>
  <cp:lastModifiedBy>Stancik, Caryn</cp:lastModifiedBy>
  <cp:revision>47</cp:revision>
  <cp:lastPrinted>2020-11-05T22:16:42Z</cp:lastPrinted>
  <dcterms:created xsi:type="dcterms:W3CDTF">2020-09-30T00:39:53Z</dcterms:created>
  <dcterms:modified xsi:type="dcterms:W3CDTF">2020-12-14T16:17:26Z</dcterms:modified>
</cp:coreProperties>
</file>