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4B2F805-7943-5E4B-B0BC-80BEB4BF0137}" name="Mat Edick" initials="ME" userId="S::mjedick@mphi.org::5276b2b2-160e-4930-90ef-bd89f2b7301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C975"/>
    <a:srgbClr val="867AFC"/>
    <a:srgbClr val="65DBF8"/>
    <a:srgbClr val="73B1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s, Yolanda" userId="87fb35f5-4e81-4059-8564-348340ed8955" providerId="ADAL" clId="{1B89DD6D-1C8B-4E3F-A21C-433C411353AD}"/>
    <pc:docChg chg="custSel modSld">
      <pc:chgData name="Harris, Yolanda" userId="87fb35f5-4e81-4059-8564-348340ed8955" providerId="ADAL" clId="{1B89DD6D-1C8B-4E3F-A21C-433C411353AD}" dt="2025-05-07T14:53:08.760" v="6" actId="1076"/>
      <pc:docMkLst>
        <pc:docMk/>
      </pc:docMkLst>
      <pc:sldChg chg="addSp delSp modSp mod">
        <pc:chgData name="Harris, Yolanda" userId="87fb35f5-4e81-4059-8564-348340ed8955" providerId="ADAL" clId="{1B89DD6D-1C8B-4E3F-A21C-433C411353AD}" dt="2025-05-07T14:53:08.760" v="6" actId="1076"/>
        <pc:sldMkLst>
          <pc:docMk/>
          <pc:sldMk cId="1100802402" sldId="256"/>
        </pc:sldMkLst>
        <pc:spChg chg="mod">
          <ac:chgData name="Harris, Yolanda" userId="87fb35f5-4e81-4059-8564-348340ed8955" providerId="ADAL" clId="{1B89DD6D-1C8B-4E3F-A21C-433C411353AD}" dt="2025-05-07T14:53:03.586" v="5" actId="1076"/>
          <ac:spMkLst>
            <pc:docMk/>
            <pc:sldMk cId="1100802402" sldId="256"/>
            <ac:spMk id="2" creationId="{F25F9BE7-ED98-A24F-C680-B079B49B70B5}"/>
          </ac:spMkLst>
        </pc:spChg>
        <pc:picChg chg="add mod">
          <ac:chgData name="Harris, Yolanda" userId="87fb35f5-4e81-4059-8564-348340ed8955" providerId="ADAL" clId="{1B89DD6D-1C8B-4E3F-A21C-433C411353AD}" dt="2025-05-07T14:53:08.760" v="6" actId="1076"/>
          <ac:picMkLst>
            <pc:docMk/>
            <pc:sldMk cId="1100802402" sldId="256"/>
            <ac:picMk id="7" creationId="{67D5888E-8809-893A-5373-C43092A0E764}"/>
          </ac:picMkLst>
        </pc:picChg>
        <pc:picChg chg="del mod">
          <ac:chgData name="Harris, Yolanda" userId="87fb35f5-4e81-4059-8564-348340ed8955" providerId="ADAL" clId="{1B89DD6D-1C8B-4E3F-A21C-433C411353AD}" dt="2025-05-07T14:52:52.975" v="3" actId="478"/>
          <ac:picMkLst>
            <pc:docMk/>
            <pc:sldMk cId="1100802402" sldId="256"/>
            <ac:picMk id="8" creationId="{E4815BAD-B5F3-8719-E5ED-62D0C72330A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C840A-6705-A90D-C2C0-504A689267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F315E6-59AE-59A5-E12C-7D8D3FBB1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A992C4-3B01-FE7B-CBFD-41321926E611}"/>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B453F500-15F1-19CE-3E06-B6DCE9D78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14BD16-C864-9B53-9E46-8D775D63C4F4}"/>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170814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2BD12-72A8-C755-5049-463E17A8C4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A61FB-D0BA-76AA-DA0C-EEC033F90C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FB2DF4-26FC-6A7F-8FAA-176A8B3AF22B}"/>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0E52CBF5-4AFE-9CA6-574D-0EA78A521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6E243D-52C9-596C-A283-A111B72D01A5}"/>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1139044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7823F5-1722-3571-5E11-2323A2AFC4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668EDA-70E3-EB42-1921-D360C3D501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467A76-5789-94D3-4F22-03664C894FCC}"/>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46DBCD5F-5C4F-1227-1523-342845BDAC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E2364-1272-B575-7456-C572914F9D19}"/>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268328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A9E84-2F9A-62F3-E9BC-CCD9745E39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C3513D-3A30-D1AF-3B93-E52957E3A0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403F7-7EDA-6B49-0BEA-D6C73CF281A2}"/>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B0E11D43-8175-2639-EB6C-B436D5872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AFD24-3FF9-551D-85F4-9B0362458DE3}"/>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2525420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A2BBE-A4DA-0CEC-ACB7-78433635FE0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F6D2D9-DD99-4913-7607-83ED3908B4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52C14B-6912-05F9-437C-80B7DF59B9CB}"/>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4925746D-F0E5-1478-47EB-9BEB3900B3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2986B5-B8E0-AF55-7445-72020F2B8633}"/>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107214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213F-830A-09A6-3DB1-4F2D2A9E1E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C81676-E172-B1F3-B3F3-4F040E0066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BE87B8-512A-01AF-2E8F-22EDABD7F0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C75EBD-CEFB-F487-F945-F1312C93D19C}"/>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6" name="Footer Placeholder 5">
            <a:extLst>
              <a:ext uri="{FF2B5EF4-FFF2-40B4-BE49-F238E27FC236}">
                <a16:creationId xmlns:a16="http://schemas.microsoft.com/office/drawing/2014/main" id="{32F1B57A-DDD5-4589-3036-5A8ED1DF8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F5A88C-9D6E-232A-F71B-E26C51BC1507}"/>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358643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6941A-745A-EB1B-209D-745AD353181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13965-A19A-9640-D3B7-7ED63C4009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218E4C-8DEE-209B-CA0B-D136ACE564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9C6509-E0F1-9CAE-123A-B11A7D0445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E4EF5-98CE-4DB4-76E2-B88ADE625B0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CC66B61-A1B3-8347-CBB3-B147F0226025}"/>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8" name="Footer Placeholder 7">
            <a:extLst>
              <a:ext uri="{FF2B5EF4-FFF2-40B4-BE49-F238E27FC236}">
                <a16:creationId xmlns:a16="http://schemas.microsoft.com/office/drawing/2014/main" id="{3DC8DF3B-DD53-694F-7CC1-C05D7A1569F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A778D9-D108-47C4-FB29-3A81B47BB378}"/>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3967209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1474C-2B23-A169-682E-B9F4141EB7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056C8D-2FE9-9B84-6933-D9BF856C6568}"/>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4" name="Footer Placeholder 3">
            <a:extLst>
              <a:ext uri="{FF2B5EF4-FFF2-40B4-BE49-F238E27FC236}">
                <a16:creationId xmlns:a16="http://schemas.microsoft.com/office/drawing/2014/main" id="{6615A2A7-C368-E8E4-F48D-A61B57CE3E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1982C-C7B0-2C85-C709-6899BD0C7299}"/>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392071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7AE44C-951E-B444-4A2A-369E6C5BC22F}"/>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3" name="Footer Placeholder 2">
            <a:extLst>
              <a:ext uri="{FF2B5EF4-FFF2-40B4-BE49-F238E27FC236}">
                <a16:creationId xmlns:a16="http://schemas.microsoft.com/office/drawing/2014/main" id="{1730450E-B5AB-C10D-19D6-B8F56199180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45FFBCF-2B9D-3A78-FF81-8DA0916FD2F2}"/>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4221087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5AB83-DB67-AB2B-440F-39C9EF7259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E5D19E-C521-CB14-F521-A4986CC951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57F064-628D-B936-D434-4006BD3011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18760E-000E-0E88-8C66-0540D3DB32CF}"/>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6" name="Footer Placeholder 5">
            <a:extLst>
              <a:ext uri="{FF2B5EF4-FFF2-40B4-BE49-F238E27FC236}">
                <a16:creationId xmlns:a16="http://schemas.microsoft.com/office/drawing/2014/main" id="{E5E5A1B5-5376-9697-074B-29771473F8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F0F726-F18C-C448-C558-E040B23A5C9A}"/>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2909226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B4516-18CA-B902-E35A-B2AAB7F975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F8A734-C3FF-D575-BBAA-C847F78BCD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FD476-720D-1000-170E-6B85D56E6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41CAD5-5E49-A1B6-6392-EF6E3FE42030}"/>
              </a:ext>
            </a:extLst>
          </p:cNvPr>
          <p:cNvSpPr>
            <a:spLocks noGrp="1"/>
          </p:cNvSpPr>
          <p:nvPr>
            <p:ph type="dt" sz="half" idx="10"/>
          </p:nvPr>
        </p:nvSpPr>
        <p:spPr/>
        <p:txBody>
          <a:bodyPr/>
          <a:lstStyle/>
          <a:p>
            <a:fld id="{B5420C6E-7B33-475C-8517-BAFAF326EF12}" type="datetimeFigureOut">
              <a:rPr lang="en-US" smtClean="0"/>
              <a:t>5/7/2025</a:t>
            </a:fld>
            <a:endParaRPr lang="en-US"/>
          </a:p>
        </p:txBody>
      </p:sp>
      <p:sp>
        <p:nvSpPr>
          <p:cNvPr id="6" name="Footer Placeholder 5">
            <a:extLst>
              <a:ext uri="{FF2B5EF4-FFF2-40B4-BE49-F238E27FC236}">
                <a16:creationId xmlns:a16="http://schemas.microsoft.com/office/drawing/2014/main" id="{BF13466E-6BB0-8462-600B-E10D491761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DE53AA-5A26-08CC-655B-1BC4974A9403}"/>
              </a:ext>
            </a:extLst>
          </p:cNvPr>
          <p:cNvSpPr>
            <a:spLocks noGrp="1"/>
          </p:cNvSpPr>
          <p:nvPr>
            <p:ph type="sldNum" sz="quarter" idx="12"/>
          </p:nvPr>
        </p:nvSpPr>
        <p:spPr/>
        <p:txBody>
          <a:bodyPr/>
          <a:lstStyle/>
          <a:p>
            <a:fld id="{D41FBF00-597D-4218-BF1F-69A6D2CAE649}" type="slidenum">
              <a:rPr lang="en-US" smtClean="0"/>
              <a:t>‹#›</a:t>
            </a:fld>
            <a:endParaRPr lang="en-US"/>
          </a:p>
        </p:txBody>
      </p:sp>
    </p:spTree>
    <p:extLst>
      <p:ext uri="{BB962C8B-B14F-4D97-AF65-F5344CB8AC3E}">
        <p14:creationId xmlns:p14="http://schemas.microsoft.com/office/powerpoint/2010/main" val="4147065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F17E18-0628-4E31-B4A5-D74E507008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16B6DD-2F13-CF2E-7B16-29A1C593A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15EA3-7ACB-F54C-87A4-A0D4876D89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420C6E-7B33-475C-8517-BAFAF326EF12}" type="datetimeFigureOut">
              <a:rPr lang="en-US" smtClean="0"/>
              <a:t>5/7/2025</a:t>
            </a:fld>
            <a:endParaRPr lang="en-US"/>
          </a:p>
        </p:txBody>
      </p:sp>
      <p:sp>
        <p:nvSpPr>
          <p:cNvPr id="5" name="Footer Placeholder 4">
            <a:extLst>
              <a:ext uri="{FF2B5EF4-FFF2-40B4-BE49-F238E27FC236}">
                <a16:creationId xmlns:a16="http://schemas.microsoft.com/office/drawing/2014/main" id="{27B505EE-2093-E826-15B3-FE8BA99D6A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2E1056-F3DC-F0E8-564E-2DDAE6043D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1FBF00-597D-4218-BF1F-69A6D2CAE649}" type="slidenum">
              <a:rPr lang="en-US" smtClean="0"/>
              <a:t>‹#›</a:t>
            </a:fld>
            <a:endParaRPr lang="en-US"/>
          </a:p>
        </p:txBody>
      </p:sp>
    </p:spTree>
    <p:extLst>
      <p:ext uri="{BB962C8B-B14F-4D97-AF65-F5344CB8AC3E}">
        <p14:creationId xmlns:p14="http://schemas.microsoft.com/office/powerpoint/2010/main" val="1554647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ph.illinois.gov/" TargetMode="External"/><Relationship Id="rId2" Type="http://schemas.openxmlformats.org/officeDocument/2006/relationships/hyperlink" Target="https://www.hrsa.go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5E5BA5-E0D5-8894-4A88-30947CE01DE6}"/>
              </a:ext>
            </a:extLst>
          </p:cNvPr>
          <p:cNvSpPr/>
          <p:nvPr/>
        </p:nvSpPr>
        <p:spPr>
          <a:xfrm>
            <a:off x="-1" y="0"/>
            <a:ext cx="12189177" cy="920121"/>
          </a:xfrm>
          <a:prstGeom prst="rect">
            <a:avLst/>
          </a:prstGeom>
          <a:solidFill>
            <a:srgbClr val="8FC975"/>
          </a:solidFill>
          <a:ln>
            <a:solidFill>
              <a:srgbClr val="8FC97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25F9BE7-ED98-A24F-C680-B079B49B70B5}"/>
              </a:ext>
            </a:extLst>
          </p:cNvPr>
          <p:cNvSpPr txBox="1"/>
          <p:nvPr/>
        </p:nvSpPr>
        <p:spPr>
          <a:xfrm>
            <a:off x="5323067" y="105887"/>
            <a:ext cx="6383044" cy="769441"/>
          </a:xfrm>
          <a:prstGeom prst="rect">
            <a:avLst/>
          </a:prstGeom>
          <a:noFill/>
          <a:ln>
            <a:noFill/>
          </a:ln>
        </p:spPr>
        <p:txBody>
          <a:bodyPr wrap="square" rtlCol="0">
            <a:spAutoFit/>
          </a:bodyPr>
          <a:lstStyle/>
          <a:p>
            <a:pPr algn="ctr"/>
            <a:r>
              <a:rPr lang="en-US" sz="4400" dirty="0">
                <a:latin typeface="Avenir Next LT Pro Demi" panose="020F0502020204030204" pitchFamily="34" charset="0"/>
              </a:rPr>
              <a:t>Red Flags </a:t>
            </a:r>
            <a:r>
              <a:rPr lang="en-US" sz="4400" i="1" dirty="0">
                <a:latin typeface="Avenir Next LT Pro Demi" panose="020F0502020204030204" pitchFamily="34" charset="0"/>
              </a:rPr>
              <a:t>4</a:t>
            </a:r>
            <a:r>
              <a:rPr lang="en-US" sz="4400" dirty="0">
                <a:latin typeface="Avenir Next LT Pro Demi" panose="020F0502020204030204" pitchFamily="34" charset="0"/>
              </a:rPr>
              <a:t> Genetics</a:t>
            </a:r>
          </a:p>
        </p:txBody>
      </p:sp>
      <p:sp>
        <p:nvSpPr>
          <p:cNvPr id="3" name="TextBox 2">
            <a:extLst>
              <a:ext uri="{FF2B5EF4-FFF2-40B4-BE49-F238E27FC236}">
                <a16:creationId xmlns:a16="http://schemas.microsoft.com/office/drawing/2014/main" id="{40F4D816-8463-3940-557C-55668AE3D3EB}"/>
              </a:ext>
            </a:extLst>
          </p:cNvPr>
          <p:cNvSpPr txBox="1"/>
          <p:nvPr/>
        </p:nvSpPr>
        <p:spPr>
          <a:xfrm>
            <a:off x="968774" y="985408"/>
            <a:ext cx="10067278" cy="1169551"/>
          </a:xfrm>
          <a:prstGeom prst="rect">
            <a:avLst/>
          </a:prstGeom>
          <a:noFill/>
        </p:spPr>
        <p:txBody>
          <a:bodyPr wrap="square" rtlCol="0">
            <a:spAutoFit/>
          </a:bodyPr>
          <a:lstStyle/>
          <a:p>
            <a:pPr algn="ctr"/>
            <a:r>
              <a:rPr lang="en-US" sz="1400" dirty="0">
                <a:latin typeface="Avenir Next LT Pro" panose="020B0504020202020204" pitchFamily="34" charset="0"/>
              </a:rPr>
              <a:t>89% of families reported seeing genetic disease warning signs before age 4.</a:t>
            </a:r>
          </a:p>
          <a:p>
            <a:pPr algn="ctr"/>
            <a:r>
              <a:rPr lang="en-US" sz="1400" i="1" dirty="0">
                <a:latin typeface="Avenir Next LT Pro" panose="020B0504020202020204" pitchFamily="34" charset="0"/>
              </a:rPr>
              <a:t>Listed on this page are “red flags” or warning signs and symptoms that were self reported by families whose child went on to receive a genetic diagnosis</a:t>
            </a:r>
          </a:p>
          <a:p>
            <a:pPr algn="ctr"/>
            <a:endParaRPr lang="en-US" sz="1200" i="1" dirty="0">
              <a:latin typeface="Avenir Next LT Pro" panose="020B0504020202020204" pitchFamily="34" charset="0"/>
            </a:endParaRPr>
          </a:p>
          <a:p>
            <a:pPr algn="ctr"/>
            <a:r>
              <a:rPr lang="en-US" sz="1400" i="1" dirty="0">
                <a:latin typeface="Avenir Next LT Pro Demi" panose="020B0704020202020204" pitchFamily="34" charset="0"/>
              </a:rPr>
              <a:t>If your child is exhibiting any “red flags” listed below, please talk to your child’s pediatrician or primary care physician.</a:t>
            </a:r>
            <a:endParaRPr lang="en-US" sz="1600" i="1" dirty="0">
              <a:latin typeface="Avenir Next LT Pro" panose="020B0504020202020204" pitchFamily="34" charset="0"/>
            </a:endParaRPr>
          </a:p>
        </p:txBody>
      </p:sp>
      <p:cxnSp>
        <p:nvCxnSpPr>
          <p:cNvPr id="6" name="Straight Connector 5">
            <a:extLst>
              <a:ext uri="{FF2B5EF4-FFF2-40B4-BE49-F238E27FC236}">
                <a16:creationId xmlns:a16="http://schemas.microsoft.com/office/drawing/2014/main" id="{C90FD3DD-C0A3-CF16-D630-2953F1C88AFF}"/>
              </a:ext>
            </a:extLst>
          </p:cNvPr>
          <p:cNvCxnSpPr>
            <a:cxnSpLocks/>
          </p:cNvCxnSpPr>
          <p:nvPr/>
        </p:nvCxnSpPr>
        <p:spPr>
          <a:xfrm>
            <a:off x="-2824" y="5730985"/>
            <a:ext cx="12192000" cy="0"/>
          </a:xfrm>
          <a:prstGeom prst="line">
            <a:avLst/>
          </a:prstGeom>
          <a:ln w="28575">
            <a:solidFill>
              <a:srgbClr val="8FC97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613F6D8-98C7-7AC9-19A3-58C23F4C22B0}"/>
              </a:ext>
            </a:extLst>
          </p:cNvPr>
          <p:cNvCxnSpPr>
            <a:cxnSpLocks/>
          </p:cNvCxnSpPr>
          <p:nvPr/>
        </p:nvCxnSpPr>
        <p:spPr>
          <a:xfrm flipV="1">
            <a:off x="3950563" y="2084590"/>
            <a:ext cx="0" cy="3399652"/>
          </a:xfrm>
          <a:prstGeom prst="line">
            <a:avLst/>
          </a:prstGeom>
          <a:ln>
            <a:solidFill>
              <a:srgbClr val="8FC97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480A842-06B0-A7A9-CF25-669D035F43B5}"/>
              </a:ext>
            </a:extLst>
          </p:cNvPr>
          <p:cNvCxnSpPr>
            <a:cxnSpLocks/>
          </p:cNvCxnSpPr>
          <p:nvPr/>
        </p:nvCxnSpPr>
        <p:spPr>
          <a:xfrm flipV="1">
            <a:off x="8017275" y="2077375"/>
            <a:ext cx="0" cy="3406867"/>
          </a:xfrm>
          <a:prstGeom prst="line">
            <a:avLst/>
          </a:prstGeom>
          <a:ln>
            <a:solidFill>
              <a:srgbClr val="8FC975"/>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6311F0ED-5884-425F-3FF3-FD530DF68290}"/>
              </a:ext>
            </a:extLst>
          </p:cNvPr>
          <p:cNvSpPr txBox="1"/>
          <p:nvPr/>
        </p:nvSpPr>
        <p:spPr>
          <a:xfrm>
            <a:off x="385182" y="2362687"/>
            <a:ext cx="3018407" cy="369332"/>
          </a:xfrm>
          <a:prstGeom prst="rect">
            <a:avLst/>
          </a:prstGeom>
          <a:noFill/>
        </p:spPr>
        <p:txBody>
          <a:bodyPr wrap="square" rtlCol="0">
            <a:spAutoFit/>
          </a:bodyPr>
          <a:lstStyle/>
          <a:p>
            <a:pPr algn="ctr"/>
            <a:r>
              <a:rPr lang="en-US" dirty="0">
                <a:latin typeface="Avenir Next LT Pro Demi" panose="020B0704020202020204" pitchFamily="34" charset="0"/>
              </a:rPr>
              <a:t>Developmental Delay</a:t>
            </a:r>
          </a:p>
        </p:txBody>
      </p:sp>
      <p:sp>
        <p:nvSpPr>
          <p:cNvPr id="18" name="TextBox 17">
            <a:extLst>
              <a:ext uri="{FF2B5EF4-FFF2-40B4-BE49-F238E27FC236}">
                <a16:creationId xmlns:a16="http://schemas.microsoft.com/office/drawing/2014/main" id="{2BA7D394-0324-6294-9A2D-45F989024BB5}"/>
              </a:ext>
            </a:extLst>
          </p:cNvPr>
          <p:cNvSpPr txBox="1"/>
          <p:nvPr/>
        </p:nvSpPr>
        <p:spPr>
          <a:xfrm>
            <a:off x="4007852" y="2345797"/>
            <a:ext cx="3781887" cy="369332"/>
          </a:xfrm>
          <a:prstGeom prst="rect">
            <a:avLst/>
          </a:prstGeom>
          <a:noFill/>
        </p:spPr>
        <p:txBody>
          <a:bodyPr wrap="square" rtlCol="0">
            <a:spAutoFit/>
          </a:bodyPr>
          <a:lstStyle/>
          <a:p>
            <a:pPr algn="ctr"/>
            <a:r>
              <a:rPr lang="en-US" dirty="0">
                <a:latin typeface="Avenir Next LT Pro Demi" panose="020B0704020202020204" pitchFamily="34" charset="0"/>
              </a:rPr>
              <a:t>Behavior</a:t>
            </a:r>
          </a:p>
        </p:txBody>
      </p:sp>
      <p:sp>
        <p:nvSpPr>
          <p:cNvPr id="19" name="TextBox 18">
            <a:extLst>
              <a:ext uri="{FF2B5EF4-FFF2-40B4-BE49-F238E27FC236}">
                <a16:creationId xmlns:a16="http://schemas.microsoft.com/office/drawing/2014/main" id="{4D1ACB2C-9815-06BB-3BB9-BD49043E4C0F}"/>
              </a:ext>
            </a:extLst>
          </p:cNvPr>
          <p:cNvSpPr txBox="1"/>
          <p:nvPr/>
        </p:nvSpPr>
        <p:spPr>
          <a:xfrm>
            <a:off x="8161632" y="2375118"/>
            <a:ext cx="3494837" cy="369332"/>
          </a:xfrm>
          <a:prstGeom prst="rect">
            <a:avLst/>
          </a:prstGeom>
          <a:noFill/>
        </p:spPr>
        <p:txBody>
          <a:bodyPr wrap="square" rtlCol="0">
            <a:spAutoFit/>
          </a:bodyPr>
          <a:lstStyle/>
          <a:p>
            <a:pPr algn="ctr"/>
            <a:r>
              <a:rPr lang="en-US" dirty="0">
                <a:latin typeface="Avenir Next LT Pro Demi" panose="020B0704020202020204" pitchFamily="34" charset="0"/>
              </a:rPr>
              <a:t>Physical features</a:t>
            </a:r>
          </a:p>
        </p:txBody>
      </p:sp>
      <p:sp>
        <p:nvSpPr>
          <p:cNvPr id="20" name="TextBox 19">
            <a:extLst>
              <a:ext uri="{FF2B5EF4-FFF2-40B4-BE49-F238E27FC236}">
                <a16:creationId xmlns:a16="http://schemas.microsoft.com/office/drawing/2014/main" id="{477A928C-8039-AFF1-C04B-51443921DD20}"/>
              </a:ext>
            </a:extLst>
          </p:cNvPr>
          <p:cNvSpPr txBox="1"/>
          <p:nvPr/>
        </p:nvSpPr>
        <p:spPr>
          <a:xfrm>
            <a:off x="244975" y="2848141"/>
            <a:ext cx="3991248" cy="270843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Speech (not babbling)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Loss of milestones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Adaptive (coordination of hands and fingers)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Cognitive (unable to or not interested in play)</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Physical/motor delay (not rolling over, crawling, or walking)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Social/emotional (difficulty interacting with others, not smiling)</a:t>
            </a:r>
          </a:p>
        </p:txBody>
      </p:sp>
      <p:sp>
        <p:nvSpPr>
          <p:cNvPr id="23" name="TextBox 22">
            <a:extLst>
              <a:ext uri="{FF2B5EF4-FFF2-40B4-BE49-F238E27FC236}">
                <a16:creationId xmlns:a16="http://schemas.microsoft.com/office/drawing/2014/main" id="{FBC5E814-5B8A-84C0-8936-CA293BEBC256}"/>
              </a:ext>
            </a:extLst>
          </p:cNvPr>
          <p:cNvSpPr txBox="1"/>
          <p:nvPr/>
        </p:nvSpPr>
        <p:spPr>
          <a:xfrm>
            <a:off x="4236223" y="2760941"/>
            <a:ext cx="3925409" cy="297004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Autism Spectrum Disorder (ASD)</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Repetitive movements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Lack of eye contact</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Constantly upset or crying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Easily distracted</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Difficulty in school or social settings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Attention Deficit Hyperactivity Disorder/impulsive or hyperactive behavior</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High pitched cry/tone of voice</a:t>
            </a:r>
          </a:p>
        </p:txBody>
      </p:sp>
      <p:sp>
        <p:nvSpPr>
          <p:cNvPr id="24" name="TextBox 23">
            <a:extLst>
              <a:ext uri="{FF2B5EF4-FFF2-40B4-BE49-F238E27FC236}">
                <a16:creationId xmlns:a16="http://schemas.microsoft.com/office/drawing/2014/main" id="{851DA879-2E1D-3826-53DE-E0206AA573F2}"/>
              </a:ext>
            </a:extLst>
          </p:cNvPr>
          <p:cNvSpPr txBox="1"/>
          <p:nvPr/>
        </p:nvSpPr>
        <p:spPr>
          <a:xfrm>
            <a:off x="8316574" y="2819007"/>
            <a:ext cx="3590279" cy="244682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Extra fingers or toes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Large/small head size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Short/tall height in comparison to other family members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Frequent joint dislocations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Spine deformities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Cleft palate</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Facial feature differences (small chin, wide forehead)</a:t>
            </a:r>
          </a:p>
        </p:txBody>
      </p:sp>
      <p:sp>
        <p:nvSpPr>
          <p:cNvPr id="27" name="TextBox 26">
            <a:extLst>
              <a:ext uri="{FF2B5EF4-FFF2-40B4-BE49-F238E27FC236}">
                <a16:creationId xmlns:a16="http://schemas.microsoft.com/office/drawing/2014/main" id="{C09A7639-E6E4-5D55-9F4B-2591AFA0904C}"/>
              </a:ext>
            </a:extLst>
          </p:cNvPr>
          <p:cNvSpPr txBox="1"/>
          <p:nvPr/>
        </p:nvSpPr>
        <p:spPr>
          <a:xfrm>
            <a:off x="-114397" y="5806768"/>
            <a:ext cx="1811045" cy="369332"/>
          </a:xfrm>
          <a:prstGeom prst="rect">
            <a:avLst/>
          </a:prstGeom>
          <a:noFill/>
        </p:spPr>
        <p:txBody>
          <a:bodyPr wrap="square" rtlCol="0">
            <a:spAutoFit/>
          </a:bodyPr>
          <a:lstStyle/>
          <a:p>
            <a:pPr algn="ctr"/>
            <a:r>
              <a:rPr lang="en-US" dirty="0">
                <a:latin typeface="Avenir Next LT Pro Demi" panose="020B0704020202020204" pitchFamily="34" charset="0"/>
              </a:rPr>
              <a:t>Notes</a:t>
            </a:r>
          </a:p>
        </p:txBody>
      </p:sp>
      <p:pic>
        <p:nvPicPr>
          <p:cNvPr id="12" name="Picture 11" descr="A red flag on a stick&#10;&#10;Description automatically generated">
            <a:extLst>
              <a:ext uri="{FF2B5EF4-FFF2-40B4-BE49-F238E27FC236}">
                <a16:creationId xmlns:a16="http://schemas.microsoft.com/office/drawing/2014/main" id="{F9BF7FBE-599F-4822-78DF-694856F716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20120"/>
            <a:ext cx="1065416" cy="1044507"/>
          </a:xfrm>
          <a:prstGeom prst="rect">
            <a:avLst/>
          </a:prstGeom>
        </p:spPr>
      </p:pic>
      <p:pic>
        <p:nvPicPr>
          <p:cNvPr id="5" name="Picture 4" descr="A red flag on a stick&#10;&#10;Description automatically generated">
            <a:extLst>
              <a:ext uri="{FF2B5EF4-FFF2-40B4-BE49-F238E27FC236}">
                <a16:creationId xmlns:a16="http://schemas.microsoft.com/office/drawing/2014/main" id="{6F6672D4-3EC3-6A7D-91D3-F78695B907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11123761" y="941030"/>
            <a:ext cx="1065416" cy="1044507"/>
          </a:xfrm>
          <a:prstGeom prst="rect">
            <a:avLst/>
          </a:prstGeom>
        </p:spPr>
      </p:pic>
      <p:sp>
        <p:nvSpPr>
          <p:cNvPr id="9" name="TextBox 8">
            <a:extLst>
              <a:ext uri="{FF2B5EF4-FFF2-40B4-BE49-F238E27FC236}">
                <a16:creationId xmlns:a16="http://schemas.microsoft.com/office/drawing/2014/main" id="{26B50E5F-8A37-9F78-2280-A49CB2D0629C}"/>
              </a:ext>
            </a:extLst>
          </p:cNvPr>
          <p:cNvSpPr txBox="1"/>
          <p:nvPr/>
        </p:nvSpPr>
        <p:spPr>
          <a:xfrm>
            <a:off x="8514589" y="5299576"/>
            <a:ext cx="3392264" cy="369332"/>
          </a:xfrm>
          <a:prstGeom prst="rect">
            <a:avLst/>
          </a:prstGeom>
          <a:noFill/>
        </p:spPr>
        <p:txBody>
          <a:bodyPr wrap="square" rtlCol="0">
            <a:spAutoFit/>
          </a:bodyPr>
          <a:lstStyle/>
          <a:p>
            <a:r>
              <a:rPr lang="en-US" i="1" dirty="0"/>
              <a:t>(</a:t>
            </a:r>
            <a:r>
              <a:rPr lang="en-US" b="1" i="1" dirty="0"/>
              <a:t>Turn over for more red flags</a:t>
            </a:r>
            <a:r>
              <a:rPr lang="en-US" dirty="0"/>
              <a:t>)</a:t>
            </a:r>
          </a:p>
        </p:txBody>
      </p:sp>
      <p:pic>
        <p:nvPicPr>
          <p:cNvPr id="7" name="Picture 6">
            <a:extLst>
              <a:ext uri="{FF2B5EF4-FFF2-40B4-BE49-F238E27FC236}">
                <a16:creationId xmlns:a16="http://schemas.microsoft.com/office/drawing/2014/main" id="{67D5888E-8809-893A-5373-C43092A0E76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975" y="104717"/>
            <a:ext cx="4428632" cy="736712"/>
          </a:xfrm>
          <a:prstGeom prst="rect">
            <a:avLst/>
          </a:prstGeom>
        </p:spPr>
      </p:pic>
    </p:spTree>
    <p:extLst>
      <p:ext uri="{BB962C8B-B14F-4D97-AF65-F5344CB8AC3E}">
        <p14:creationId xmlns:p14="http://schemas.microsoft.com/office/powerpoint/2010/main" val="110080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25E5BA5-E0D5-8894-4A88-30947CE01DE6}"/>
              </a:ext>
            </a:extLst>
          </p:cNvPr>
          <p:cNvSpPr/>
          <p:nvPr/>
        </p:nvSpPr>
        <p:spPr>
          <a:xfrm>
            <a:off x="0" y="8015"/>
            <a:ext cx="12192000" cy="920121"/>
          </a:xfrm>
          <a:prstGeom prst="rect">
            <a:avLst/>
          </a:prstGeom>
          <a:solidFill>
            <a:srgbClr val="8FC97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25F9BE7-ED98-A24F-C680-B079B49B70B5}"/>
              </a:ext>
            </a:extLst>
          </p:cNvPr>
          <p:cNvSpPr txBox="1"/>
          <p:nvPr/>
        </p:nvSpPr>
        <p:spPr>
          <a:xfrm>
            <a:off x="2952940" y="51824"/>
            <a:ext cx="6383044" cy="769441"/>
          </a:xfrm>
          <a:prstGeom prst="rect">
            <a:avLst/>
          </a:prstGeom>
          <a:noFill/>
        </p:spPr>
        <p:txBody>
          <a:bodyPr wrap="square" rtlCol="0">
            <a:spAutoFit/>
          </a:bodyPr>
          <a:lstStyle/>
          <a:p>
            <a:pPr algn="ctr"/>
            <a:r>
              <a:rPr lang="en-US" sz="4400" dirty="0">
                <a:latin typeface="Avenir Next LT Pro Demi" panose="020F0502020204030204" pitchFamily="34" charset="0"/>
              </a:rPr>
              <a:t>Red Flags </a:t>
            </a:r>
            <a:r>
              <a:rPr lang="en-US" sz="4400" i="1" dirty="0">
                <a:latin typeface="Avenir Next LT Pro Demi" panose="020F0502020204030204" pitchFamily="34" charset="0"/>
              </a:rPr>
              <a:t>4</a:t>
            </a:r>
            <a:r>
              <a:rPr lang="en-US" sz="4400" dirty="0">
                <a:latin typeface="Avenir Next LT Pro Demi" panose="020F0502020204030204" pitchFamily="34" charset="0"/>
              </a:rPr>
              <a:t> Genetics</a:t>
            </a:r>
          </a:p>
        </p:txBody>
      </p:sp>
      <p:cxnSp>
        <p:nvCxnSpPr>
          <p:cNvPr id="6" name="Straight Connector 5">
            <a:extLst>
              <a:ext uri="{FF2B5EF4-FFF2-40B4-BE49-F238E27FC236}">
                <a16:creationId xmlns:a16="http://schemas.microsoft.com/office/drawing/2014/main" id="{C90FD3DD-C0A3-CF16-D630-2953F1C88AFF}"/>
              </a:ext>
            </a:extLst>
          </p:cNvPr>
          <p:cNvCxnSpPr>
            <a:cxnSpLocks/>
          </p:cNvCxnSpPr>
          <p:nvPr/>
        </p:nvCxnSpPr>
        <p:spPr>
          <a:xfrm>
            <a:off x="31429" y="4353257"/>
            <a:ext cx="8869680" cy="0"/>
          </a:xfrm>
          <a:prstGeom prst="line">
            <a:avLst/>
          </a:prstGeom>
          <a:ln w="28575">
            <a:solidFill>
              <a:srgbClr val="8FC97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613F6D8-98C7-7AC9-19A3-58C23F4C22B0}"/>
              </a:ext>
            </a:extLst>
          </p:cNvPr>
          <p:cNvCxnSpPr>
            <a:cxnSpLocks/>
          </p:cNvCxnSpPr>
          <p:nvPr/>
        </p:nvCxnSpPr>
        <p:spPr>
          <a:xfrm flipH="1" flipV="1">
            <a:off x="2946456" y="920121"/>
            <a:ext cx="6484" cy="3433136"/>
          </a:xfrm>
          <a:prstGeom prst="line">
            <a:avLst/>
          </a:prstGeom>
          <a:ln>
            <a:solidFill>
              <a:srgbClr val="8FC975"/>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C12DB45-294D-7DB3-24DB-B91B670DB83B}"/>
              </a:ext>
            </a:extLst>
          </p:cNvPr>
          <p:cNvCxnSpPr>
            <a:cxnSpLocks/>
          </p:cNvCxnSpPr>
          <p:nvPr/>
        </p:nvCxnSpPr>
        <p:spPr>
          <a:xfrm flipV="1">
            <a:off x="5990419" y="887644"/>
            <a:ext cx="1401" cy="3465613"/>
          </a:xfrm>
          <a:prstGeom prst="line">
            <a:avLst/>
          </a:prstGeom>
          <a:ln>
            <a:solidFill>
              <a:srgbClr val="8FC975"/>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AFBC53-B3ED-0034-5D72-6D84F56DA23D}"/>
              </a:ext>
            </a:extLst>
          </p:cNvPr>
          <p:cNvCxnSpPr>
            <a:cxnSpLocks/>
          </p:cNvCxnSpPr>
          <p:nvPr/>
        </p:nvCxnSpPr>
        <p:spPr>
          <a:xfrm flipV="1">
            <a:off x="8880057" y="920121"/>
            <a:ext cx="0" cy="5008438"/>
          </a:xfrm>
          <a:prstGeom prst="line">
            <a:avLst/>
          </a:prstGeom>
          <a:ln>
            <a:solidFill>
              <a:srgbClr val="8FC975"/>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00FB5F02-B261-83F0-4091-008C81C9FD57}"/>
              </a:ext>
            </a:extLst>
          </p:cNvPr>
          <p:cNvSpPr txBox="1"/>
          <p:nvPr/>
        </p:nvSpPr>
        <p:spPr>
          <a:xfrm>
            <a:off x="72120" y="1048447"/>
            <a:ext cx="2467991" cy="369332"/>
          </a:xfrm>
          <a:prstGeom prst="rect">
            <a:avLst/>
          </a:prstGeom>
          <a:noFill/>
        </p:spPr>
        <p:txBody>
          <a:bodyPr wrap="square" rtlCol="0">
            <a:spAutoFit/>
          </a:bodyPr>
          <a:lstStyle/>
          <a:p>
            <a:pPr algn="ctr"/>
            <a:r>
              <a:rPr lang="en-US" b="1" dirty="0">
                <a:latin typeface="Avenir Next LT Pro Demi" panose="020B0704020202020204" pitchFamily="34" charset="0"/>
              </a:rPr>
              <a:t>Feeding Issues</a:t>
            </a:r>
          </a:p>
        </p:txBody>
      </p:sp>
      <p:sp>
        <p:nvSpPr>
          <p:cNvPr id="22" name="TextBox 21">
            <a:extLst>
              <a:ext uri="{FF2B5EF4-FFF2-40B4-BE49-F238E27FC236}">
                <a16:creationId xmlns:a16="http://schemas.microsoft.com/office/drawing/2014/main" id="{8E6FE958-1FB8-5F11-7938-C64A85AF4A09}"/>
              </a:ext>
            </a:extLst>
          </p:cNvPr>
          <p:cNvSpPr txBox="1"/>
          <p:nvPr/>
        </p:nvSpPr>
        <p:spPr>
          <a:xfrm>
            <a:off x="148507" y="1463250"/>
            <a:ext cx="2797949" cy="270843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Difficulty swallowing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Struggles with breastfeeding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Poor latching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Feeding tube dependent</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Never feeling full</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Poor appetite</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Vomiting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Gagging on food</a:t>
            </a:r>
          </a:p>
        </p:txBody>
      </p:sp>
      <p:sp>
        <p:nvSpPr>
          <p:cNvPr id="25" name="TextBox 24">
            <a:extLst>
              <a:ext uri="{FF2B5EF4-FFF2-40B4-BE49-F238E27FC236}">
                <a16:creationId xmlns:a16="http://schemas.microsoft.com/office/drawing/2014/main" id="{D637514C-A7AE-9B76-B74B-00CAD6E2B81C}"/>
              </a:ext>
            </a:extLst>
          </p:cNvPr>
          <p:cNvSpPr txBox="1"/>
          <p:nvPr/>
        </p:nvSpPr>
        <p:spPr>
          <a:xfrm>
            <a:off x="2960357" y="1048447"/>
            <a:ext cx="2873403" cy="369332"/>
          </a:xfrm>
          <a:prstGeom prst="rect">
            <a:avLst/>
          </a:prstGeom>
          <a:noFill/>
        </p:spPr>
        <p:txBody>
          <a:bodyPr wrap="square" rtlCol="0">
            <a:spAutoFit/>
          </a:bodyPr>
          <a:lstStyle/>
          <a:p>
            <a:pPr algn="ctr"/>
            <a:r>
              <a:rPr lang="en-US" b="1" dirty="0">
                <a:latin typeface="Avenir Next LT Pro Demi" panose="020B0704020202020204" pitchFamily="34" charset="0"/>
              </a:rPr>
              <a:t>Strength and Tone</a:t>
            </a:r>
          </a:p>
        </p:txBody>
      </p:sp>
      <p:sp>
        <p:nvSpPr>
          <p:cNvPr id="26" name="TextBox 25">
            <a:extLst>
              <a:ext uri="{FF2B5EF4-FFF2-40B4-BE49-F238E27FC236}">
                <a16:creationId xmlns:a16="http://schemas.microsoft.com/office/drawing/2014/main" id="{0CE09F9F-DD0C-84D1-ACEA-34823E584486}"/>
              </a:ext>
            </a:extLst>
          </p:cNvPr>
          <p:cNvSpPr txBox="1"/>
          <p:nvPr/>
        </p:nvSpPr>
        <p:spPr>
          <a:xfrm>
            <a:off x="3065947" y="1463250"/>
            <a:ext cx="2795536" cy="270843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Inability to lift or control head</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Floppy or low muscle tone </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Stiff or high muscle tone</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Muscle weakness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Not attempting to roll over or hold head up when on tummy</a:t>
            </a:r>
          </a:p>
        </p:txBody>
      </p:sp>
      <p:sp>
        <p:nvSpPr>
          <p:cNvPr id="28" name="TextBox 27">
            <a:extLst>
              <a:ext uri="{FF2B5EF4-FFF2-40B4-BE49-F238E27FC236}">
                <a16:creationId xmlns:a16="http://schemas.microsoft.com/office/drawing/2014/main" id="{C4600E40-972F-E036-091E-F2D5EC938088}"/>
              </a:ext>
            </a:extLst>
          </p:cNvPr>
          <p:cNvSpPr txBox="1"/>
          <p:nvPr/>
        </p:nvSpPr>
        <p:spPr>
          <a:xfrm>
            <a:off x="6236423" y="1041424"/>
            <a:ext cx="2325949" cy="369332"/>
          </a:xfrm>
          <a:prstGeom prst="rect">
            <a:avLst/>
          </a:prstGeom>
          <a:noFill/>
        </p:spPr>
        <p:txBody>
          <a:bodyPr wrap="square" rtlCol="0">
            <a:spAutoFit/>
          </a:bodyPr>
          <a:lstStyle/>
          <a:p>
            <a:pPr algn="ctr"/>
            <a:r>
              <a:rPr lang="en-US" b="1" dirty="0">
                <a:latin typeface="Avenir Next LT Pro Demi" panose="020B0704020202020204" pitchFamily="34" charset="0"/>
              </a:rPr>
              <a:t>Failure to Thrive</a:t>
            </a:r>
          </a:p>
        </p:txBody>
      </p:sp>
      <p:sp>
        <p:nvSpPr>
          <p:cNvPr id="29" name="TextBox 28">
            <a:extLst>
              <a:ext uri="{FF2B5EF4-FFF2-40B4-BE49-F238E27FC236}">
                <a16:creationId xmlns:a16="http://schemas.microsoft.com/office/drawing/2014/main" id="{E1CB20CF-00CB-97BC-40BD-53E52493E323}"/>
              </a:ext>
            </a:extLst>
          </p:cNvPr>
          <p:cNvSpPr txBox="1"/>
          <p:nvPr/>
        </p:nvSpPr>
        <p:spPr>
          <a:xfrm>
            <a:off x="6188512" y="1462453"/>
            <a:ext cx="2663296" cy="2446824"/>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Slow growth</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Slow weight gain</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Not thriving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Fatigues quickly when active</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Weight or rate of weight gain much lower than other children</a:t>
            </a:r>
          </a:p>
        </p:txBody>
      </p:sp>
      <p:sp>
        <p:nvSpPr>
          <p:cNvPr id="30" name="TextBox 29">
            <a:extLst>
              <a:ext uri="{FF2B5EF4-FFF2-40B4-BE49-F238E27FC236}">
                <a16:creationId xmlns:a16="http://schemas.microsoft.com/office/drawing/2014/main" id="{A414AD89-83A3-9B92-37A2-34477A493C7E}"/>
              </a:ext>
            </a:extLst>
          </p:cNvPr>
          <p:cNvSpPr txBox="1"/>
          <p:nvPr/>
        </p:nvSpPr>
        <p:spPr>
          <a:xfrm>
            <a:off x="9023837" y="1048447"/>
            <a:ext cx="2467991" cy="369332"/>
          </a:xfrm>
          <a:prstGeom prst="rect">
            <a:avLst/>
          </a:prstGeom>
          <a:noFill/>
        </p:spPr>
        <p:txBody>
          <a:bodyPr wrap="square" rtlCol="0">
            <a:spAutoFit/>
          </a:bodyPr>
          <a:lstStyle/>
          <a:p>
            <a:pPr algn="ctr"/>
            <a:r>
              <a:rPr lang="en-US" b="1" dirty="0">
                <a:latin typeface="Avenir Next LT Pro Demi" panose="020B0704020202020204" pitchFamily="34" charset="0"/>
              </a:rPr>
              <a:t>Other Red Flags</a:t>
            </a:r>
          </a:p>
        </p:txBody>
      </p:sp>
      <p:sp>
        <p:nvSpPr>
          <p:cNvPr id="31" name="TextBox 30">
            <a:extLst>
              <a:ext uri="{FF2B5EF4-FFF2-40B4-BE49-F238E27FC236}">
                <a16:creationId xmlns:a16="http://schemas.microsoft.com/office/drawing/2014/main" id="{F86366FD-6970-EA78-9290-09EBC2CF9A4E}"/>
              </a:ext>
            </a:extLst>
          </p:cNvPr>
          <p:cNvSpPr txBox="1"/>
          <p:nvPr/>
        </p:nvSpPr>
        <p:spPr>
          <a:xfrm>
            <a:off x="9023837" y="1457793"/>
            <a:ext cx="3008948" cy="4816703"/>
          </a:xfrm>
          <a:prstGeom prst="rect">
            <a:avLst/>
          </a:prstGeom>
          <a:noFill/>
        </p:spPr>
        <p:txBody>
          <a:bodyPr wrap="square" rtlCol="0">
            <a:spAutoFit/>
          </a:bodyPr>
          <a:lstStyle/>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Seizures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Sleep concerns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Bruising</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Fatigue</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Extreme tiredness or inactivity</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Hearing/vision concerns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Immune issues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Reflux/bowel concerns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Headaches/migraines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Neurological concerns</a:t>
            </a: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Pulmonary/cardiac concerns</a:t>
            </a:r>
            <a:endParaRPr lang="en-US" sz="1700" dirty="0">
              <a:solidFill>
                <a:srgbClr val="FF0000"/>
              </a:solidFill>
              <a:latin typeface="Avenir Next LT Pro" panose="020B0504020202020204" pitchFamily="34" charset="0"/>
            </a:endParaRP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Abnormal newborn screening results </a:t>
            </a:r>
            <a:endParaRPr lang="en-US" sz="1700" dirty="0">
              <a:solidFill>
                <a:srgbClr val="FF0000"/>
              </a:solidFill>
              <a:latin typeface="Avenir Next LT Pro" panose="020B0504020202020204" pitchFamily="34" charset="0"/>
            </a:endParaRPr>
          </a:p>
          <a:p>
            <a:pPr marL="285750" indent="-285750">
              <a:buClr>
                <a:srgbClr val="8FC975"/>
              </a:buClr>
              <a:buFont typeface="Wingdings" panose="05000000000000000000" pitchFamily="2" charset="2"/>
              <a:buChar char="q"/>
            </a:pPr>
            <a:r>
              <a:rPr lang="en-US" sz="1700" dirty="0">
                <a:latin typeface="Avenir Next LT Pro" panose="020B0504020202020204" pitchFamily="34" charset="0"/>
              </a:rPr>
              <a:t>Family history of genetic </a:t>
            </a:r>
          </a:p>
          <a:p>
            <a:pPr>
              <a:buClr>
                <a:srgbClr val="8FC975"/>
              </a:buClr>
            </a:pPr>
            <a:r>
              <a:rPr lang="en-US" sz="1700" dirty="0">
                <a:latin typeface="Avenir Next LT Pro" panose="020B0504020202020204" pitchFamily="34" charset="0"/>
              </a:rPr>
              <a:t>      condition(s)/disorder(s)</a:t>
            </a:r>
            <a:endParaRPr lang="en-US" sz="1700" dirty="0">
              <a:solidFill>
                <a:srgbClr val="FF0000"/>
              </a:solidFill>
              <a:latin typeface="Avenir Next LT Pro" panose="020B0504020202020204" pitchFamily="34" charset="0"/>
            </a:endParaRPr>
          </a:p>
          <a:p>
            <a:pPr>
              <a:buClr>
                <a:srgbClr val="8FC975"/>
              </a:buClr>
            </a:pPr>
            <a:endParaRPr lang="en-US" dirty="0">
              <a:latin typeface="Avenir Next LT Pro" panose="020B0504020202020204" pitchFamily="34" charset="0"/>
            </a:endParaRPr>
          </a:p>
        </p:txBody>
      </p:sp>
      <p:sp>
        <p:nvSpPr>
          <p:cNvPr id="36" name="Rectangle 35">
            <a:extLst>
              <a:ext uri="{FF2B5EF4-FFF2-40B4-BE49-F238E27FC236}">
                <a16:creationId xmlns:a16="http://schemas.microsoft.com/office/drawing/2014/main" id="{FBB0A759-1255-C7EA-27E0-C032147D61FC}"/>
              </a:ext>
            </a:extLst>
          </p:cNvPr>
          <p:cNvSpPr/>
          <p:nvPr/>
        </p:nvSpPr>
        <p:spPr>
          <a:xfrm>
            <a:off x="0" y="5937879"/>
            <a:ext cx="12192000" cy="868295"/>
          </a:xfrm>
          <a:prstGeom prst="rect">
            <a:avLst/>
          </a:prstGeom>
          <a:solidFill>
            <a:srgbClr val="8FC97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rPr>
              <a:t>This project was supported by the Health Resources and Services Administration (HRSA) of the U.S. Department of Health and Human Services (HHS) as part of an award totaling $2,295,000.00 with 0% financed with non-governmental sources. This information, content or conclusions are those of the author(s) and do not necessarily represent the official views of, nor an endorsement by, HRSA, HHS or the U.S. Government. For more information, please visit </a:t>
            </a:r>
            <a:r>
              <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hlinkClick r:id="rId2">
                  <a:extLst>
                    <a:ext uri="{A12FA001-AC4F-418D-AE19-62706E023703}">
                      <ahyp:hlinkClr xmlns:ahyp="http://schemas.microsoft.com/office/drawing/2018/hyperlinkcolor" val="tx"/>
                    </a:ext>
                  </a:extLst>
                </a:hlinkClick>
              </a:rPr>
              <a:t>www.HRSA.gov.</a:t>
            </a:r>
            <a:endParaRPr kumimoji="0" lang="en-US"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59A22466-A9A2-6D1D-104F-475AEF2712E3}"/>
              </a:ext>
            </a:extLst>
          </p:cNvPr>
          <p:cNvSpPr txBox="1"/>
          <p:nvPr/>
        </p:nvSpPr>
        <p:spPr>
          <a:xfrm>
            <a:off x="31429" y="5928559"/>
            <a:ext cx="12160571" cy="246221"/>
          </a:xfrm>
          <a:prstGeom prst="rect">
            <a:avLst/>
          </a:prstGeom>
          <a:noFill/>
        </p:spPr>
        <p:txBody>
          <a:bodyPr wrap="square" rtlCol="0">
            <a:spAutoFit/>
          </a:bodyPr>
          <a:lstStyle/>
          <a:p>
            <a:pPr algn="ctr"/>
            <a:r>
              <a:rPr lang="en-US" sz="1000" dirty="0"/>
              <a:t>[Funded by the Illinois Department of Public Health; </a:t>
            </a:r>
            <a:r>
              <a:rPr lang="en-US" sz="1000" dirty="0">
                <a:hlinkClick r:id="rId3"/>
              </a:rPr>
              <a:t>https://dph.Illinois.gov</a:t>
            </a:r>
            <a:r>
              <a:rPr lang="en-US" sz="1000" dirty="0"/>
              <a:t>]</a:t>
            </a:r>
          </a:p>
        </p:txBody>
      </p:sp>
      <p:sp>
        <p:nvSpPr>
          <p:cNvPr id="8" name="TextBox 7">
            <a:extLst>
              <a:ext uri="{FF2B5EF4-FFF2-40B4-BE49-F238E27FC236}">
                <a16:creationId xmlns:a16="http://schemas.microsoft.com/office/drawing/2014/main" id="{3A79A5B0-AE1E-6CD0-D889-D0E19100A8D8}"/>
              </a:ext>
            </a:extLst>
          </p:cNvPr>
          <p:cNvSpPr txBox="1"/>
          <p:nvPr/>
        </p:nvSpPr>
        <p:spPr>
          <a:xfrm>
            <a:off x="159215" y="4474072"/>
            <a:ext cx="831133" cy="646331"/>
          </a:xfrm>
          <a:prstGeom prst="rect">
            <a:avLst/>
          </a:prstGeom>
          <a:noFill/>
        </p:spPr>
        <p:txBody>
          <a:bodyPr wrap="square" rtlCol="0">
            <a:spAutoFit/>
          </a:bodyPr>
          <a:lstStyle/>
          <a:p>
            <a:r>
              <a:rPr lang="en-US" dirty="0">
                <a:latin typeface="Avenir Next LT Pro Demi" panose="020B0704020202020204" pitchFamily="34" charset="0"/>
              </a:rPr>
              <a:t>Notes</a:t>
            </a:r>
          </a:p>
          <a:p>
            <a:endParaRPr lang="en-US" dirty="0"/>
          </a:p>
        </p:txBody>
      </p:sp>
      <p:sp>
        <p:nvSpPr>
          <p:cNvPr id="3" name="TextBox 2">
            <a:extLst>
              <a:ext uri="{FF2B5EF4-FFF2-40B4-BE49-F238E27FC236}">
                <a16:creationId xmlns:a16="http://schemas.microsoft.com/office/drawing/2014/main" id="{D784F8B3-C843-C642-649A-33ABBECD2661}"/>
              </a:ext>
            </a:extLst>
          </p:cNvPr>
          <p:cNvSpPr txBox="1"/>
          <p:nvPr/>
        </p:nvSpPr>
        <p:spPr>
          <a:xfrm>
            <a:off x="5920224" y="3934497"/>
            <a:ext cx="3392264" cy="369332"/>
          </a:xfrm>
          <a:prstGeom prst="rect">
            <a:avLst/>
          </a:prstGeom>
          <a:noFill/>
        </p:spPr>
        <p:txBody>
          <a:bodyPr wrap="square" rtlCol="0">
            <a:spAutoFit/>
          </a:bodyPr>
          <a:lstStyle/>
          <a:p>
            <a:r>
              <a:rPr lang="en-US" i="1" dirty="0"/>
              <a:t>(</a:t>
            </a:r>
            <a:r>
              <a:rPr lang="en-US" b="1" i="1" dirty="0"/>
              <a:t>Turn over for more red flags</a:t>
            </a:r>
            <a:r>
              <a:rPr lang="en-US" dirty="0"/>
              <a:t>)</a:t>
            </a:r>
          </a:p>
        </p:txBody>
      </p:sp>
    </p:spTree>
    <p:extLst>
      <p:ext uri="{BB962C8B-B14F-4D97-AF65-F5344CB8AC3E}">
        <p14:creationId xmlns:p14="http://schemas.microsoft.com/office/powerpoint/2010/main" val="3060312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ersonResponsible xmlns="0256472d-d738-421f-b863-bea78182de53">
      <UserInfo>
        <DisplayName/>
        <AccountId xsi:nil="true"/>
        <AccountType/>
      </UserInfo>
    </PersonResponsible>
    <AccesstoInformaiton xmlns="0256472d-d738-421f-b863-bea78182de53">
      <UserInfo>
        <DisplayName/>
        <AccountId xsi:nil="true"/>
        <AccountType/>
      </UserInfo>
    </AccesstoInformaiton>
    <_ip_UnifiedCompliancePolicyUIAction xmlns="http://schemas.microsoft.com/sharepoint/v3" xsi:nil="true"/>
    <ContainsPII xmlns="0256472d-d738-421f-b863-bea78182de53" xsi:nil="true"/>
    <TaxCatchAll xmlns="3100e50b-eb15-4e79-b6e1-f7b682dd7512" xsi:nil="true"/>
    <DateReviewed xmlns="0256472d-d738-421f-b863-bea78182de53" xsi:nil="true"/>
    <_ip_UnifiedCompliancePolicyProperties xmlns="http://schemas.microsoft.com/sharepoint/v3" xsi:nil="true"/>
    <lcf76f155ced4ddcb4097134ff3c332f xmlns="0256472d-d738-421f-b863-bea78182de53">
      <Terms xmlns="http://schemas.microsoft.com/office/infopath/2007/PartnerControls"/>
    </lcf76f155ced4ddcb4097134ff3c332f>
    <_dlc_DocId xmlns="3100e50b-eb15-4e79-b6e1-f7b682dd7512">U5YACF2Z4H2J-1487470440-34291</_dlc_DocId>
    <_dlc_DocIdUrl xmlns="3100e50b-eb15-4e79-b6e1-f7b682dd7512">
      <Url>https://michiganphi.sharepoint.com/sites/partnership/_layouts/15/DocIdRedir.aspx?ID=U5YACF2Z4H2J-1487470440-34291</Url>
      <Description>U5YACF2Z4H2J-1487470440-34291</Description>
    </_dlc_DocIdUrl>
    <SharedWithUsers xmlns="3100e50b-eb15-4e79-b6e1-f7b682dd7512">
      <UserInfo>
        <DisplayName>Mat Edick</DisplayName>
        <AccountId>15</AccountId>
        <AccountType/>
      </UserInfo>
      <UserInfo>
        <DisplayName>Kaitlin Justice</DisplayName>
        <AccountId>14</AccountId>
        <AccountType/>
      </UserInfo>
      <UserInfo>
        <DisplayName>Shannah Mwanda</DisplayName>
        <AccountId>853</AccountId>
        <AccountType/>
      </UserInfo>
    </SharedWithUsers>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2CEB5D658C61D45BD525DA05B7C2BAC" ma:contentTypeVersion="24" ma:contentTypeDescription="Create a new document." ma:contentTypeScope="" ma:versionID="ffda33bb18493c093340ef3d78ac6106">
  <xsd:schema xmlns:xsd="http://www.w3.org/2001/XMLSchema" xmlns:xs="http://www.w3.org/2001/XMLSchema" xmlns:p="http://schemas.microsoft.com/office/2006/metadata/properties" xmlns:ns1="http://schemas.microsoft.com/sharepoint/v3" xmlns:ns2="3100e50b-eb15-4e79-b6e1-f7b682dd7512" xmlns:ns3="0256472d-d738-421f-b863-bea78182de53" targetNamespace="http://schemas.microsoft.com/office/2006/metadata/properties" ma:root="true" ma:fieldsID="1b6879a7049750e3e160c54985f60dbf" ns1:_="" ns2:_="" ns3:_="">
    <xsd:import namespace="http://schemas.microsoft.com/sharepoint/v3"/>
    <xsd:import namespace="3100e50b-eb15-4e79-b6e1-f7b682dd7512"/>
    <xsd:import namespace="0256472d-d738-421f-b863-bea78182de53"/>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PersonResponsible" minOccurs="0"/>
                <xsd:element ref="ns3:ContainsPII" minOccurs="0"/>
                <xsd:element ref="ns3:DateReviewed" minOccurs="0"/>
                <xsd:element ref="ns3:AccesstoInformait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00e50b-eb15-4e79-b6e1-f7b682dd751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8" nillable="true" ma:displayName="Taxonomy Catch All Column" ma:hidden="true" ma:list="{8dc5cd99-1fa1-4884-b8c1-7fd53efaf2ba}" ma:internalName="TaxCatchAll" ma:showField="CatchAllData" ma:web="3100e50b-eb15-4e79-b6e1-f7b682dd75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256472d-d738-421f-b863-bea78182de5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LengthInSeconds" ma:index="23"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7476a20c-fc2c-49eb-b56f-c659df418d6e" ma:termSetId="09814cd3-568e-fe90-9814-8d621ff8fb84" ma:anchorId="fba54fb3-c3e1-fe81-a776-ca4b69148c4d" ma:open="true" ma:isKeyword="false">
      <xsd:complexType>
        <xsd:sequence>
          <xsd:element ref="pc:Terms" minOccurs="0" maxOccurs="1"/>
        </xsd:sequence>
      </xsd:complexType>
    </xsd:element>
    <xsd:element name="PersonResponsible" ma:index="29" nillable="true" ma:displayName="Person Responsible" ma:description="Person who will review for PII" ma:format="Dropdown" ma:list="UserInfo" ma:SharePointGroup="0" ma:internalName="PersonResponsibl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ontainsPII" ma:index="30" nillable="true" ma:displayName="Contains PII" ma:description="Does this contain personal identifiable information" ma:format="Dropdown" ma:internalName="ContainsPII">
      <xsd:simpleType>
        <xsd:restriction base="dms:Choice">
          <xsd:enumeration value="Yes"/>
          <xsd:enumeration value="No"/>
          <xsd:enumeration value="Choice 3"/>
        </xsd:restriction>
      </xsd:simpleType>
    </xsd:element>
    <xsd:element name="DateReviewed" ma:index="31" nillable="true" ma:displayName="Date Reviewed" ma:description="Last date reviewed" ma:format="DateOnly" ma:internalName="DateReviewed">
      <xsd:simpleType>
        <xsd:restriction base="dms:DateTime"/>
      </xsd:simpleType>
    </xsd:element>
    <xsd:element name="AccesstoInformaiton" ma:index="32" nillable="true" ma:displayName="Access to Informaiton" ma:format="Dropdown" ma:list="UserInfo" ma:SharePointGroup="0" ma:internalName="AccesstoInformaito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ObjectDetectorVersions" ma:index="3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31CA19-8A74-4B06-A365-1D8A3CA64B45}">
  <ds:schemaRefs>
    <ds:schemaRef ds:uri="0256472d-d738-421f-b863-bea78182de53"/>
    <ds:schemaRef ds:uri="3100e50b-eb15-4e79-b6e1-f7b682dd751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2D317BE-25B3-4E99-BD10-771FC29AC283}">
  <ds:schemaRefs>
    <ds:schemaRef ds:uri="http://schemas.microsoft.com/sharepoint/events"/>
  </ds:schemaRefs>
</ds:datastoreItem>
</file>

<file path=customXml/itemProps3.xml><?xml version="1.0" encoding="utf-8"?>
<ds:datastoreItem xmlns:ds="http://schemas.openxmlformats.org/officeDocument/2006/customXml" ds:itemID="{DF11765E-461C-4621-9FBA-F323F2AE04B6}">
  <ds:schemaRefs>
    <ds:schemaRef ds:uri="http://schemas.microsoft.com/sharepoint/v3/contenttype/forms"/>
  </ds:schemaRefs>
</ds:datastoreItem>
</file>

<file path=customXml/itemProps4.xml><?xml version="1.0" encoding="utf-8"?>
<ds:datastoreItem xmlns:ds="http://schemas.openxmlformats.org/officeDocument/2006/customXml" ds:itemID="{5CEFFD84-8499-4BC0-BADF-F552B40A8067}">
  <ds:schemaRefs>
    <ds:schemaRef ds:uri="0256472d-d738-421f-b863-bea78182de53"/>
    <ds:schemaRef ds:uri="3100e50b-eb15-4e79-b6e1-f7b682dd75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662</TotalTime>
  <Words>468</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Avenir Next LT Pro</vt:lpstr>
      <vt:lpstr>Avenir Next LT Pro Demi</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Shannah Mwanda</dc:creator>
  <cp:lastModifiedBy>Harris, Yolanda</cp:lastModifiedBy>
  <cp:revision>19</cp:revision>
  <dcterms:created xsi:type="dcterms:W3CDTF">2023-07-25T20:24:16Z</dcterms:created>
  <dcterms:modified xsi:type="dcterms:W3CDTF">2025-05-07T14:53:30Z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0x01010052CEB5D658C61D45BD525DA05B7C2BAC</vt:lpwstr>
  </property>
  <property fmtid="{D5CDD505-2E9C-101B-9397-08002B2CF9AE}" pid="3" name="_dlc_DocIdItemGuid">
    <vt:lpwstr>88265ecc-d814-4363-b303-ff17b6a4468a</vt:lpwstr>
  </property>
  <property fmtid="{D5CDD505-2E9C-101B-9397-08002B2CF9AE}" pid="4" name="MediaServiceImageTags">
    <vt:lpwstr/>
  </property>
</Properties>
</file>