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72" r:id="rId4"/>
  </p:sldMasterIdLst>
  <p:notesMasterIdLst>
    <p:notesMasterId r:id="rId28"/>
  </p:notesMasterIdLst>
  <p:handoutMasterIdLst>
    <p:handoutMasterId r:id="rId29"/>
  </p:handoutMasterIdLst>
  <p:sldIdLst>
    <p:sldId id="2144937720" r:id="rId5"/>
    <p:sldId id="256" r:id="rId6"/>
    <p:sldId id="2144937683" r:id="rId7"/>
    <p:sldId id="2144937707" r:id="rId8"/>
    <p:sldId id="2144937709" r:id="rId9"/>
    <p:sldId id="2144937684" r:id="rId10"/>
    <p:sldId id="2144937671" r:id="rId11"/>
    <p:sldId id="2144937717" r:id="rId12"/>
    <p:sldId id="2144937711" r:id="rId13"/>
    <p:sldId id="2144937670" r:id="rId14"/>
    <p:sldId id="2144937716" r:id="rId15"/>
    <p:sldId id="2144937688" r:id="rId16"/>
    <p:sldId id="2144937689" r:id="rId17"/>
    <p:sldId id="2144937718" r:id="rId18"/>
    <p:sldId id="2144937712" r:id="rId19"/>
    <p:sldId id="2144937694" r:id="rId20"/>
    <p:sldId id="2144937719" r:id="rId21"/>
    <p:sldId id="2144937695" r:id="rId22"/>
    <p:sldId id="2144937697" r:id="rId23"/>
    <p:sldId id="2144937699" r:id="rId24"/>
    <p:sldId id="2144937700" r:id="rId25"/>
    <p:sldId id="2144937701" r:id="rId26"/>
    <p:sldId id="2144937703"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02FA2F8C-06B5-6940-A593-BD663BCF7074}">
          <p14:sldIdLst>
            <p14:sldId id="2144937720"/>
            <p14:sldId id="256"/>
            <p14:sldId id="2144937683"/>
            <p14:sldId id="2144937707"/>
          </p14:sldIdLst>
        </p14:section>
        <p14:section name="Content Slides" id="{7F2A4C22-89AA-BC4F-9E27-5E753CA78E79}">
          <p14:sldIdLst>
            <p14:sldId id="2144937709"/>
            <p14:sldId id="2144937684"/>
            <p14:sldId id="2144937671"/>
            <p14:sldId id="2144937717"/>
            <p14:sldId id="2144937711"/>
            <p14:sldId id="2144937670"/>
            <p14:sldId id="2144937716"/>
            <p14:sldId id="2144937688"/>
            <p14:sldId id="2144937689"/>
            <p14:sldId id="2144937718"/>
            <p14:sldId id="2144937712"/>
            <p14:sldId id="2144937694"/>
            <p14:sldId id="2144937719"/>
            <p14:sldId id="2144937695"/>
            <p14:sldId id="2144937697"/>
            <p14:sldId id="2144937699"/>
            <p14:sldId id="2144937700"/>
            <p14:sldId id="2144937701"/>
            <p14:sldId id="21449377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12D600-12CD-C0CC-9129-05D1B76820D1}" name="Kamiah Dabney" initials="KD" userId="S::KD@respublicagroup.com::dfbbc79c-db49-486e-9afd-b5ce89d1d41e" providerId="AD"/>
  <p188:author id="{44BC8118-2887-310D-BDD3-28B04E18F7F4}" name="Holloway-Beth, Alfreda" initials="HA" userId="S::alfreda.holloway@cookcountyhhs.org::47cf7b25-5b40-46ab-9b16-43fd5c8e3de7" providerId="AD"/>
  <p188:author id="{4620E936-392F-F26C-BECD-B13C9409D6DC}" name="Shosanya, Stephanie" initials="SS" userId="S::stephanie.shosanya@cookcountyhealth.org::5f6cb234-3345-43dd-8d47-9d39b4060dc7" providerId="AD"/>
  <p188:author id="{21B820AA-D918-0EC3-AE59-C9CDCD813672}" name="Gardner, Madison" initials="GM" userId="S::madison.gardner@cookcountyhealth.org::5db78729-c03f-4d88-ae99-f8659cb853a8" providerId="AD"/>
  <p188:author id="{868F6AC8-B1C8-938E-D5ED-6FD6ECA10181}" name="Jeremy Berghorst" initials="" userId="S::JSB@respublicagroup.com::223c70e9-e808-4100-a97d-fa34cb7144a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ce, Latoya" initials="TL" lastIdx="1" clrIdx="0">
    <p:extLst>
      <p:ext uri="{19B8F6BF-5375-455C-9EA6-DF929625EA0E}">
        <p15:presenceInfo xmlns:p15="http://schemas.microsoft.com/office/powerpoint/2012/main" userId="S-1-5-21-2075135373-636735452-313160118-30202" providerId="AD"/>
      </p:ext>
    </p:extLst>
  </p:cmAuthor>
  <p:cmAuthor id="2" name="Stancik, Caryn" initials="SC" lastIdx="1" clrIdx="1">
    <p:extLst>
      <p:ext uri="{19B8F6BF-5375-455C-9EA6-DF929625EA0E}">
        <p15:presenceInfo xmlns:p15="http://schemas.microsoft.com/office/powerpoint/2012/main" userId="S-1-5-21-2075135373-636735452-313160118-140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B54"/>
    <a:srgbClr val="87D8DD"/>
    <a:srgbClr val="3AC2CD"/>
    <a:srgbClr val="7789AC"/>
    <a:srgbClr val="0B4D79"/>
    <a:srgbClr val="26C9D4"/>
    <a:srgbClr val="336699"/>
    <a:srgbClr val="0C2340"/>
    <a:srgbClr val="FF4712"/>
    <a:srgbClr val="F586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2D7E4-90EE-2318-2397-2083D653C516}" v="299" dt="2025-09-02T21:23:30.578"/>
    <p1510:client id="{37F63E7E-49EF-E15F-9DA8-55A9BCB636D3}" v="46" dt="2025-09-02T18:21:19.098"/>
    <p1510:client id="{655C46DA-B5DD-4CCE-9E91-885A7DCE3C79}" v="157" dt="2025-09-02T22:44:00.147"/>
    <p1510:client id="{75B7C8AD-62D8-92AB-7783-4759F4798C5E}" v="602" dt="2025-09-03T14:23:22.261"/>
    <p1510:client id="{CC827EB4-5724-7FBE-5466-E99BB5122E1E}" v="341" dt="2025-09-02T21:18:52.095"/>
    <p1510:client id="{F351F631-B668-6326-762E-76D6D5BA51DF}" v="332" dt="2025-09-02T15:34:36.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inimized">
    <p:restoredLeft sz="15620"/>
    <p:restoredTop sz="24697" autoAdjust="0"/>
  </p:normalViewPr>
  <p:slideViewPr>
    <p:cSldViewPr snapToGrid="0">
      <p:cViewPr varScale="1">
        <p:scale>
          <a:sx n="27" d="100"/>
          <a:sy n="27" d="100"/>
        </p:scale>
        <p:origin x="3798"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r>
              <a:rPr lang="en-US"/>
              <a:t>Payor Mix</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endParaRPr lang="en-US"/>
        </a:p>
      </c:txPr>
    </c:title>
    <c:autoTitleDeleted val="0"/>
    <c:plotArea>
      <c:layout/>
      <c:pieChart>
        <c:varyColors val="1"/>
        <c:ser>
          <c:idx val="0"/>
          <c:order val="0"/>
          <c:tx>
            <c:strRef>
              <c:f>Sheet1!$B$1</c:f>
              <c:strCache>
                <c:ptCount val="1"/>
                <c:pt idx="0">
                  <c:v>Payor Mix</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7E7-5341-BD3E-ACE7A91E17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7E7-5341-BD3E-ACE7A91E17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7E7-5341-BD3E-ACE7A91E17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7E7-5341-BD3E-ACE7A91E171F}"/>
              </c:ext>
            </c:extLst>
          </c:dPt>
          <c:cat>
            <c:strRef>
              <c:f>Sheet1!$A$2:$A$5</c:f>
              <c:strCache>
                <c:ptCount val="4"/>
                <c:pt idx="0">
                  <c:v>Medicaid </c:v>
                </c:pt>
                <c:pt idx="1">
                  <c:v>Medicare</c:v>
                </c:pt>
                <c:pt idx="2">
                  <c:v>Commercial </c:v>
                </c:pt>
                <c:pt idx="3">
                  <c:v>Uncompensated</c:v>
                </c:pt>
              </c:strCache>
            </c:strRef>
          </c:cat>
          <c:val>
            <c:numRef>
              <c:f>Sheet1!$B$2:$B$5</c:f>
              <c:numCache>
                <c:formatCode>General</c:formatCode>
                <c:ptCount val="4"/>
                <c:pt idx="0">
                  <c:v>42</c:v>
                </c:pt>
                <c:pt idx="1">
                  <c:v>9</c:v>
                </c:pt>
                <c:pt idx="2">
                  <c:v>9</c:v>
                </c:pt>
                <c:pt idx="3">
                  <c:v>40</c:v>
                </c:pt>
              </c:numCache>
            </c:numRef>
          </c:val>
          <c:extLst>
            <c:ext xmlns:c16="http://schemas.microsoft.com/office/drawing/2014/chart" uri="{C3380CC4-5D6E-409C-BE32-E72D297353CC}">
              <c16:uniqueId val="{00000008-87E7-5341-BD3E-ACE7A91E171F}"/>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8160832517433698"/>
          <c:y val="0.26777569360384479"/>
          <c:w val="0.21493642948189334"/>
          <c:h val="0.423670877108686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tkinson Hyperlegible"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latin typeface="Atkinson Hyperlegible"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r>
              <a:rPr lang="en-US"/>
              <a:t>Race</a:t>
            </a:r>
          </a:p>
        </c:rich>
      </c:tx>
      <c:layout>
        <c:manualLayout>
          <c:xMode val="edge"/>
          <c:yMode val="edge"/>
          <c:x val="0.18190166937133215"/>
          <c:y val="4.52965138328736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endParaRPr lang="en-US"/>
        </a:p>
      </c:txPr>
    </c:title>
    <c:autoTitleDeleted val="0"/>
    <c:plotArea>
      <c:layout>
        <c:manualLayout>
          <c:layoutTarget val="inner"/>
          <c:xMode val="edge"/>
          <c:yMode val="edge"/>
          <c:x val="7.0393847962795464E-2"/>
          <c:y val="0.19668752895430044"/>
          <c:w val="0.35847527134164553"/>
          <c:h val="0.72781828132424342"/>
        </c:manualLayout>
      </c:layout>
      <c:doughnut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BA-7244-BE01-0E2F9986B9A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BA-7244-BE01-0E2F9986B9A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BA-7244-BE01-0E2F9986B9A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BA-7244-BE01-0E2F9986B9A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3BA-7244-BE01-0E2F9986B9A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3BA-7244-BE01-0E2F9986B9AF}"/>
              </c:ext>
            </c:extLst>
          </c:dPt>
          <c:cat>
            <c:strRef>
              <c:f>Sheet1!$A$2:$A$7</c:f>
              <c:strCache>
                <c:ptCount val="6"/>
                <c:pt idx="0">
                  <c:v>African American/Black</c:v>
                </c:pt>
                <c:pt idx="1">
                  <c:v>White</c:v>
                </c:pt>
                <c:pt idx="2">
                  <c:v>Other</c:v>
                </c:pt>
                <c:pt idx="3">
                  <c:v>Asian</c:v>
                </c:pt>
                <c:pt idx="4">
                  <c:v>American Indian/Alaska Native</c:v>
                </c:pt>
                <c:pt idx="5">
                  <c:v>Multiple</c:v>
                </c:pt>
              </c:strCache>
            </c:strRef>
          </c:cat>
          <c:val>
            <c:numRef>
              <c:f>Sheet1!$B$2:$B$7</c:f>
              <c:numCache>
                <c:formatCode>0.0%</c:formatCode>
                <c:ptCount val="6"/>
                <c:pt idx="0">
                  <c:v>0.40984954915834376</c:v>
                </c:pt>
                <c:pt idx="1">
                  <c:v>0.33094587345781501</c:v>
                </c:pt>
                <c:pt idx="2">
                  <c:v>0.18226774630258755</c:v>
                </c:pt>
                <c:pt idx="3">
                  <c:v>2.9201256737081408E-2</c:v>
                </c:pt>
                <c:pt idx="4">
                  <c:v>2.8695496692124959E-2</c:v>
                </c:pt>
                <c:pt idx="5">
                  <c:v>1.8605839229609952E-2</c:v>
                </c:pt>
              </c:numCache>
            </c:numRef>
          </c:val>
          <c:extLst>
            <c:ext xmlns:c16="http://schemas.microsoft.com/office/drawing/2014/chart" uri="{C3380CC4-5D6E-409C-BE32-E72D297353CC}">
              <c16:uniqueId val="{0000000C-E3BA-7244-BE01-0E2F9986B9A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46521677858139165"/>
          <c:y val="8.2230608882436079E-3"/>
          <c:w val="0.53478322141860846"/>
          <c:h val="0.99177692034495002"/>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tkinson Hyperlegible"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latin typeface="Atkinson Hyperlegible"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r>
              <a:rPr lang="en-US"/>
              <a:t>Ethnicity</a:t>
            </a:r>
          </a:p>
        </c:rich>
      </c:tx>
      <c:layout>
        <c:manualLayout>
          <c:xMode val="edge"/>
          <c:yMode val="edge"/>
          <c:x val="0.12719852308289706"/>
          <c:y val="3.019766392140047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tkinson Hyperlegible" pitchFamily="2" charset="77"/>
              <a:ea typeface="+mn-ea"/>
              <a:cs typeface="+mn-cs"/>
            </a:defRPr>
          </a:pPr>
          <a:endParaRPr lang="en-US"/>
        </a:p>
      </c:txPr>
    </c:title>
    <c:autoTitleDeleted val="0"/>
    <c:plotArea>
      <c:layout>
        <c:manualLayout>
          <c:layoutTarget val="inner"/>
          <c:xMode val="edge"/>
          <c:yMode val="edge"/>
          <c:x val="5.014220599428499E-2"/>
          <c:y val="0.21681922695565539"/>
          <c:w val="0.38424239583939196"/>
          <c:h val="0.72781838918844377"/>
        </c:manualLayout>
      </c:layout>
      <c:doughnut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64-1948-8B26-3F50242CAB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64-1948-8B26-3F50242CAB77}"/>
              </c:ext>
            </c:extLst>
          </c:dPt>
          <c:cat>
            <c:strRef>
              <c:f>Sheet1!$A$2:$A$3</c:f>
              <c:strCache>
                <c:ptCount val="2"/>
                <c:pt idx="0">
                  <c:v>Non-Hispanic/Latino</c:v>
                </c:pt>
                <c:pt idx="1">
                  <c:v>Hispanic/Latino</c:v>
                </c:pt>
              </c:strCache>
            </c:strRef>
          </c:cat>
          <c:val>
            <c:numRef>
              <c:f>Sheet1!$B$2:$B$3</c:f>
              <c:numCache>
                <c:formatCode>0.0%</c:formatCode>
                <c:ptCount val="2"/>
                <c:pt idx="0">
                  <c:v>0.56499999999999995</c:v>
                </c:pt>
                <c:pt idx="1">
                  <c:v>0.435</c:v>
                </c:pt>
              </c:numCache>
            </c:numRef>
          </c:val>
          <c:extLst>
            <c:ext xmlns:c16="http://schemas.microsoft.com/office/drawing/2014/chart" uri="{C3380CC4-5D6E-409C-BE32-E72D297353CC}">
              <c16:uniqueId val="{00000004-2A64-1948-8B26-3F50242CAB7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48017986955628467"/>
          <c:y val="0.291271670141797"/>
          <c:w val="0.49240619572080674"/>
          <c:h val="0.46390352711653371"/>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tkinson Hyperlegible"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i="0">
          <a:latin typeface="Atkinson Hyperlegible"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5CD18-F8AA-4D70-94DC-F7F67BAE886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22D745-6DC7-4673-A0E7-74B6528820B6}">
      <dgm:prSet phldrT="[Text]" phldr="0"/>
      <dgm:spPr/>
      <dgm:t>
        <a:bodyPr/>
        <a:lstStyle/>
        <a:p>
          <a:pPr rtl="0"/>
          <a:r>
            <a:rPr lang="en-US"/>
            <a:t>Define Health Equity &amp; it's relationship to Epidemiology</a:t>
          </a:r>
          <a:r>
            <a:rPr lang="en-US">
              <a:latin typeface="Calibri Light" panose="020F0302020204030204"/>
            </a:rPr>
            <a:t> </a:t>
          </a:r>
          <a:r>
            <a:rPr lang="en-US" sz="1200">
              <a:latin typeface="Aptos"/>
            </a:rPr>
            <a:t> </a:t>
          </a:r>
          <a:endParaRPr lang="en-US" sz="1800">
            <a:latin typeface="Calibri Light" panose="020F0302020204030204"/>
            <a:ea typeface="Calibri Light" panose="020F0302020204030204"/>
            <a:cs typeface="Calibri Light" panose="020F0302020204030204"/>
          </a:endParaRPr>
        </a:p>
      </dgm:t>
    </dgm:pt>
    <dgm:pt modelId="{6B83EFC7-487C-486D-9A58-7F12B739A02F}" type="parTrans" cxnId="{1B889046-EE4E-4E9F-A744-D82C642D2073}">
      <dgm:prSet/>
      <dgm:spPr/>
      <dgm:t>
        <a:bodyPr/>
        <a:lstStyle/>
        <a:p>
          <a:endParaRPr lang="en-US"/>
        </a:p>
      </dgm:t>
    </dgm:pt>
    <dgm:pt modelId="{6E1296ED-523F-42FA-91D8-F35047D66A55}" type="sibTrans" cxnId="{1B889046-EE4E-4E9F-A744-D82C642D2073}">
      <dgm:prSet/>
      <dgm:spPr/>
      <dgm:t>
        <a:bodyPr/>
        <a:lstStyle/>
        <a:p>
          <a:endParaRPr lang="en-US"/>
        </a:p>
      </dgm:t>
    </dgm:pt>
    <dgm:pt modelId="{687AE2BC-960E-4568-8E78-6EDCD8DF53EC}">
      <dgm:prSet phldr="0"/>
      <dgm:spPr/>
      <dgm:t>
        <a:bodyPr/>
        <a:lstStyle/>
        <a:p>
          <a:r>
            <a:rPr lang="en-US" sz="1200">
              <a:latin typeface="Aptos"/>
            </a:rPr>
            <a:t>Understand how data informs decision-making in community health</a:t>
          </a:r>
          <a:endParaRPr lang="en-US"/>
        </a:p>
      </dgm:t>
    </dgm:pt>
    <dgm:pt modelId="{4DAD7348-D94E-4058-88E5-42586D5E509E}" type="parTrans" cxnId="{BD30CAB5-410D-446B-B97F-88514D6A22FD}">
      <dgm:prSet/>
      <dgm:spPr/>
    </dgm:pt>
    <dgm:pt modelId="{C77D8A70-1880-4217-B970-BCEA035E6C1B}" type="sibTrans" cxnId="{BD30CAB5-410D-446B-B97F-88514D6A22FD}">
      <dgm:prSet/>
      <dgm:spPr/>
    </dgm:pt>
    <dgm:pt modelId="{B88C3AD4-37C1-4750-8C11-086A08EC42DB}">
      <dgm:prSet phldr="0"/>
      <dgm:spPr/>
      <dgm:t>
        <a:bodyPr/>
        <a:lstStyle/>
        <a:p>
          <a:pPr rtl="0"/>
          <a:r>
            <a:rPr lang="en-US" sz="1200">
              <a:latin typeface="Aptos"/>
            </a:rPr>
            <a:t>Define the role of community in achieving health equity</a:t>
          </a:r>
        </a:p>
      </dgm:t>
    </dgm:pt>
    <dgm:pt modelId="{1DF8917C-7531-4810-8935-5D26CFB239AC}" type="parTrans" cxnId="{6CF59CD3-C311-417B-9195-0DD7FBF53C0A}">
      <dgm:prSet/>
      <dgm:spPr/>
    </dgm:pt>
    <dgm:pt modelId="{517E54B2-948A-4488-A3CD-E70FD813CE9E}" type="sibTrans" cxnId="{6CF59CD3-C311-417B-9195-0DD7FBF53C0A}">
      <dgm:prSet/>
      <dgm:spPr/>
    </dgm:pt>
    <dgm:pt modelId="{B1F3EB34-5868-4E74-906E-63F777A28916}">
      <dgm:prSet phldr="0"/>
      <dgm:spPr/>
      <dgm:t>
        <a:bodyPr/>
        <a:lstStyle/>
        <a:p>
          <a:pPr rtl="0"/>
          <a:r>
            <a:rPr lang="en-US" sz="1200"/>
            <a:t>Use </a:t>
          </a:r>
          <a:r>
            <a:rPr lang="en-US" sz="1200">
              <a:latin typeface="Calibri Light" panose="020F0302020204030204"/>
            </a:rPr>
            <a:t>examples of population</a:t>
          </a:r>
          <a:r>
            <a:rPr lang="en-US" sz="1200"/>
            <a:t> health data to understand health patterns</a:t>
          </a:r>
        </a:p>
      </dgm:t>
    </dgm:pt>
    <dgm:pt modelId="{67DEE262-E164-432E-975D-04CB727ACCEE}" type="parTrans" cxnId="{2247036F-02A9-4396-8196-3539E90CDF59}">
      <dgm:prSet/>
      <dgm:spPr/>
    </dgm:pt>
    <dgm:pt modelId="{6848BF04-B667-4226-AD3D-E2A3A9A96588}" type="sibTrans" cxnId="{2247036F-02A9-4396-8196-3539E90CDF59}">
      <dgm:prSet/>
      <dgm:spPr/>
    </dgm:pt>
    <dgm:pt modelId="{3CEC976A-1164-4B19-8979-23B2455BA579}" type="pres">
      <dgm:prSet presAssocID="{BBB5CD18-F8AA-4D70-94DC-F7F67BAE8868}" presName="linear" presStyleCnt="0">
        <dgm:presLayoutVars>
          <dgm:dir/>
          <dgm:animLvl val="lvl"/>
          <dgm:resizeHandles val="exact"/>
        </dgm:presLayoutVars>
      </dgm:prSet>
      <dgm:spPr/>
    </dgm:pt>
    <dgm:pt modelId="{0C7E296B-F157-4F74-9C05-7599C4A3CFC2}" type="pres">
      <dgm:prSet presAssocID="{1F22D745-6DC7-4673-A0E7-74B6528820B6}" presName="parentLin" presStyleCnt="0"/>
      <dgm:spPr/>
    </dgm:pt>
    <dgm:pt modelId="{A41EF5F4-BED2-490B-BF42-9ECBE0605AB6}" type="pres">
      <dgm:prSet presAssocID="{1F22D745-6DC7-4673-A0E7-74B6528820B6}" presName="parentLeftMargin" presStyleLbl="node1" presStyleIdx="0" presStyleCnt="4"/>
      <dgm:spPr/>
    </dgm:pt>
    <dgm:pt modelId="{A9A1A5C6-AB7F-4CA4-B6C2-5A70916C551C}" type="pres">
      <dgm:prSet presAssocID="{1F22D745-6DC7-4673-A0E7-74B6528820B6}" presName="parentText" presStyleLbl="node1" presStyleIdx="0" presStyleCnt="4">
        <dgm:presLayoutVars>
          <dgm:chMax val="0"/>
          <dgm:bulletEnabled val="1"/>
        </dgm:presLayoutVars>
      </dgm:prSet>
      <dgm:spPr/>
    </dgm:pt>
    <dgm:pt modelId="{169D5815-0E23-44BC-91CA-1AC2F845C2CC}" type="pres">
      <dgm:prSet presAssocID="{1F22D745-6DC7-4673-A0E7-74B6528820B6}" presName="negativeSpace" presStyleCnt="0"/>
      <dgm:spPr/>
    </dgm:pt>
    <dgm:pt modelId="{AE7C33A3-5D3F-4CFC-9B50-0253AD25249A}" type="pres">
      <dgm:prSet presAssocID="{1F22D745-6DC7-4673-A0E7-74B6528820B6}" presName="childText" presStyleLbl="conFgAcc1" presStyleIdx="0" presStyleCnt="4">
        <dgm:presLayoutVars>
          <dgm:bulletEnabled val="1"/>
        </dgm:presLayoutVars>
      </dgm:prSet>
      <dgm:spPr/>
    </dgm:pt>
    <dgm:pt modelId="{E2339B0B-D398-4172-8B4D-938A0A6F695F}" type="pres">
      <dgm:prSet presAssocID="{6E1296ED-523F-42FA-91D8-F35047D66A55}" presName="spaceBetweenRectangles" presStyleCnt="0"/>
      <dgm:spPr/>
    </dgm:pt>
    <dgm:pt modelId="{31EF4F24-3A3E-408C-B6A5-687272974C74}" type="pres">
      <dgm:prSet presAssocID="{B88C3AD4-37C1-4750-8C11-086A08EC42DB}" presName="parentLin" presStyleCnt="0"/>
      <dgm:spPr/>
    </dgm:pt>
    <dgm:pt modelId="{68CE2628-510E-406D-8196-084DDC3B0CBA}" type="pres">
      <dgm:prSet presAssocID="{B88C3AD4-37C1-4750-8C11-086A08EC42DB}" presName="parentLeftMargin" presStyleLbl="node1" presStyleIdx="0" presStyleCnt="4"/>
      <dgm:spPr/>
    </dgm:pt>
    <dgm:pt modelId="{A9DDF923-A54A-4E37-9C37-7486F402CE9C}" type="pres">
      <dgm:prSet presAssocID="{B88C3AD4-37C1-4750-8C11-086A08EC42DB}" presName="parentText" presStyleLbl="node1" presStyleIdx="1" presStyleCnt="4">
        <dgm:presLayoutVars>
          <dgm:chMax val="0"/>
          <dgm:bulletEnabled val="1"/>
        </dgm:presLayoutVars>
      </dgm:prSet>
      <dgm:spPr/>
    </dgm:pt>
    <dgm:pt modelId="{86DBC20B-6BB3-458A-BDFA-05C25E7DEB5C}" type="pres">
      <dgm:prSet presAssocID="{B88C3AD4-37C1-4750-8C11-086A08EC42DB}" presName="negativeSpace" presStyleCnt="0"/>
      <dgm:spPr/>
    </dgm:pt>
    <dgm:pt modelId="{D8D51E08-4BC9-4DA6-912E-788B21CC0B6A}" type="pres">
      <dgm:prSet presAssocID="{B88C3AD4-37C1-4750-8C11-086A08EC42DB}" presName="childText" presStyleLbl="conFgAcc1" presStyleIdx="1" presStyleCnt="4">
        <dgm:presLayoutVars>
          <dgm:bulletEnabled val="1"/>
        </dgm:presLayoutVars>
      </dgm:prSet>
      <dgm:spPr/>
    </dgm:pt>
    <dgm:pt modelId="{86019E29-F0D8-451D-99A2-48688E607D3A}" type="pres">
      <dgm:prSet presAssocID="{517E54B2-948A-4488-A3CD-E70FD813CE9E}" presName="spaceBetweenRectangles" presStyleCnt="0"/>
      <dgm:spPr/>
    </dgm:pt>
    <dgm:pt modelId="{7292C70A-1B21-4671-9EC5-6E5F67C4CD5A}" type="pres">
      <dgm:prSet presAssocID="{B1F3EB34-5868-4E74-906E-63F777A28916}" presName="parentLin" presStyleCnt="0"/>
      <dgm:spPr/>
    </dgm:pt>
    <dgm:pt modelId="{E1B52C63-C600-4515-9F85-92623D7FF107}" type="pres">
      <dgm:prSet presAssocID="{B1F3EB34-5868-4E74-906E-63F777A28916}" presName="parentLeftMargin" presStyleLbl="node1" presStyleIdx="1" presStyleCnt="4"/>
      <dgm:spPr/>
    </dgm:pt>
    <dgm:pt modelId="{1FB6B13E-6C19-4EF0-8E86-B0D7BF3847CF}" type="pres">
      <dgm:prSet presAssocID="{B1F3EB34-5868-4E74-906E-63F777A28916}" presName="parentText" presStyleLbl="node1" presStyleIdx="2" presStyleCnt="4">
        <dgm:presLayoutVars>
          <dgm:chMax val="0"/>
          <dgm:bulletEnabled val="1"/>
        </dgm:presLayoutVars>
      </dgm:prSet>
      <dgm:spPr/>
    </dgm:pt>
    <dgm:pt modelId="{09D0DC33-E229-4A16-A47D-92BFB445543A}" type="pres">
      <dgm:prSet presAssocID="{B1F3EB34-5868-4E74-906E-63F777A28916}" presName="negativeSpace" presStyleCnt="0"/>
      <dgm:spPr/>
    </dgm:pt>
    <dgm:pt modelId="{9C0A1A48-06ED-4281-958C-73206A9AA493}" type="pres">
      <dgm:prSet presAssocID="{B1F3EB34-5868-4E74-906E-63F777A28916}" presName="childText" presStyleLbl="conFgAcc1" presStyleIdx="2" presStyleCnt="4">
        <dgm:presLayoutVars>
          <dgm:bulletEnabled val="1"/>
        </dgm:presLayoutVars>
      </dgm:prSet>
      <dgm:spPr/>
    </dgm:pt>
    <dgm:pt modelId="{6088D7FE-805A-4122-A738-F9830F091066}" type="pres">
      <dgm:prSet presAssocID="{6848BF04-B667-4226-AD3D-E2A3A9A96588}" presName="spaceBetweenRectangles" presStyleCnt="0"/>
      <dgm:spPr/>
    </dgm:pt>
    <dgm:pt modelId="{7B5B8B30-F046-4781-9B47-453296916660}" type="pres">
      <dgm:prSet presAssocID="{687AE2BC-960E-4568-8E78-6EDCD8DF53EC}" presName="parentLin" presStyleCnt="0"/>
      <dgm:spPr/>
    </dgm:pt>
    <dgm:pt modelId="{78902F5A-8E64-459D-80D4-FD42FEF0E0AE}" type="pres">
      <dgm:prSet presAssocID="{687AE2BC-960E-4568-8E78-6EDCD8DF53EC}" presName="parentLeftMargin" presStyleLbl="node1" presStyleIdx="2" presStyleCnt="4"/>
      <dgm:spPr/>
    </dgm:pt>
    <dgm:pt modelId="{E81952AC-6F2A-4A0D-A300-40DF5A6574BA}" type="pres">
      <dgm:prSet presAssocID="{687AE2BC-960E-4568-8E78-6EDCD8DF53EC}" presName="parentText" presStyleLbl="node1" presStyleIdx="3" presStyleCnt="4">
        <dgm:presLayoutVars>
          <dgm:chMax val="0"/>
          <dgm:bulletEnabled val="1"/>
        </dgm:presLayoutVars>
      </dgm:prSet>
      <dgm:spPr/>
    </dgm:pt>
    <dgm:pt modelId="{91623EFE-FAE6-4004-B3D5-CC5CA6E9A76F}" type="pres">
      <dgm:prSet presAssocID="{687AE2BC-960E-4568-8E78-6EDCD8DF53EC}" presName="negativeSpace" presStyleCnt="0"/>
      <dgm:spPr/>
    </dgm:pt>
    <dgm:pt modelId="{B63AF9ED-0C68-435D-BC10-F0511C1EBDD6}" type="pres">
      <dgm:prSet presAssocID="{687AE2BC-960E-4568-8E78-6EDCD8DF53EC}" presName="childText" presStyleLbl="conFgAcc1" presStyleIdx="3" presStyleCnt="4">
        <dgm:presLayoutVars>
          <dgm:bulletEnabled val="1"/>
        </dgm:presLayoutVars>
      </dgm:prSet>
      <dgm:spPr/>
    </dgm:pt>
  </dgm:ptLst>
  <dgm:cxnLst>
    <dgm:cxn modelId="{5D93641A-6F79-43E7-B8BC-A1ADBD6FB042}" type="presOf" srcId="{1F22D745-6DC7-4673-A0E7-74B6528820B6}" destId="{A9A1A5C6-AB7F-4CA4-B6C2-5A70916C551C}" srcOrd="1" destOrd="0" presId="urn:microsoft.com/office/officeart/2005/8/layout/list1"/>
    <dgm:cxn modelId="{273DCC23-2F1D-4973-AF89-5A073D17F37F}" type="presOf" srcId="{B1F3EB34-5868-4E74-906E-63F777A28916}" destId="{E1B52C63-C600-4515-9F85-92623D7FF107}" srcOrd="0" destOrd="0" presId="urn:microsoft.com/office/officeart/2005/8/layout/list1"/>
    <dgm:cxn modelId="{FCB54844-1D90-4AC9-846E-87707F213005}" type="presOf" srcId="{B1F3EB34-5868-4E74-906E-63F777A28916}" destId="{1FB6B13E-6C19-4EF0-8E86-B0D7BF3847CF}" srcOrd="1" destOrd="0" presId="urn:microsoft.com/office/officeart/2005/8/layout/list1"/>
    <dgm:cxn modelId="{1B889046-EE4E-4E9F-A744-D82C642D2073}" srcId="{BBB5CD18-F8AA-4D70-94DC-F7F67BAE8868}" destId="{1F22D745-6DC7-4673-A0E7-74B6528820B6}" srcOrd="0" destOrd="0" parTransId="{6B83EFC7-487C-486D-9A58-7F12B739A02F}" sibTransId="{6E1296ED-523F-42FA-91D8-F35047D66A55}"/>
    <dgm:cxn modelId="{2247036F-02A9-4396-8196-3539E90CDF59}" srcId="{BBB5CD18-F8AA-4D70-94DC-F7F67BAE8868}" destId="{B1F3EB34-5868-4E74-906E-63F777A28916}" srcOrd="2" destOrd="0" parTransId="{67DEE262-E164-432E-975D-04CB727ACCEE}" sibTransId="{6848BF04-B667-4226-AD3D-E2A3A9A96588}"/>
    <dgm:cxn modelId="{3ED26688-9DAA-4485-8467-17C715AA3806}" type="presOf" srcId="{BBB5CD18-F8AA-4D70-94DC-F7F67BAE8868}" destId="{3CEC976A-1164-4B19-8979-23B2455BA579}" srcOrd="0" destOrd="0" presId="urn:microsoft.com/office/officeart/2005/8/layout/list1"/>
    <dgm:cxn modelId="{FE6FB69C-491B-4592-9EEB-734617E07A57}" type="presOf" srcId="{1F22D745-6DC7-4673-A0E7-74B6528820B6}" destId="{A41EF5F4-BED2-490B-BF42-9ECBE0605AB6}" srcOrd="0" destOrd="0" presId="urn:microsoft.com/office/officeart/2005/8/layout/list1"/>
    <dgm:cxn modelId="{BD30CAB5-410D-446B-B97F-88514D6A22FD}" srcId="{BBB5CD18-F8AA-4D70-94DC-F7F67BAE8868}" destId="{687AE2BC-960E-4568-8E78-6EDCD8DF53EC}" srcOrd="3" destOrd="0" parTransId="{4DAD7348-D94E-4058-88E5-42586D5E509E}" sibTransId="{C77D8A70-1880-4217-B970-BCEA035E6C1B}"/>
    <dgm:cxn modelId="{37E24ACC-1E38-499D-9897-7BF0D4C741F6}" type="presOf" srcId="{687AE2BC-960E-4568-8E78-6EDCD8DF53EC}" destId="{E81952AC-6F2A-4A0D-A300-40DF5A6574BA}" srcOrd="1" destOrd="0" presId="urn:microsoft.com/office/officeart/2005/8/layout/list1"/>
    <dgm:cxn modelId="{6CF59CD3-C311-417B-9195-0DD7FBF53C0A}" srcId="{BBB5CD18-F8AA-4D70-94DC-F7F67BAE8868}" destId="{B88C3AD4-37C1-4750-8C11-086A08EC42DB}" srcOrd="1" destOrd="0" parTransId="{1DF8917C-7531-4810-8935-5D26CFB239AC}" sibTransId="{517E54B2-948A-4488-A3CD-E70FD813CE9E}"/>
    <dgm:cxn modelId="{C27F4CD6-6AB0-4921-B936-164936C0B35C}" type="presOf" srcId="{687AE2BC-960E-4568-8E78-6EDCD8DF53EC}" destId="{78902F5A-8E64-459D-80D4-FD42FEF0E0AE}" srcOrd="0" destOrd="0" presId="urn:microsoft.com/office/officeart/2005/8/layout/list1"/>
    <dgm:cxn modelId="{6B53F3D9-DE27-4FAF-956A-92606D7FB11B}" type="presOf" srcId="{B88C3AD4-37C1-4750-8C11-086A08EC42DB}" destId="{A9DDF923-A54A-4E37-9C37-7486F402CE9C}" srcOrd="1" destOrd="0" presId="urn:microsoft.com/office/officeart/2005/8/layout/list1"/>
    <dgm:cxn modelId="{16C7C9E1-E52D-4CF6-8255-FEBB6D0C622C}" type="presOf" srcId="{B88C3AD4-37C1-4750-8C11-086A08EC42DB}" destId="{68CE2628-510E-406D-8196-084DDC3B0CBA}" srcOrd="0" destOrd="0" presId="urn:microsoft.com/office/officeart/2005/8/layout/list1"/>
    <dgm:cxn modelId="{C966DAEF-77FE-44C7-A403-0DCF9A85EC9C}" type="presParOf" srcId="{3CEC976A-1164-4B19-8979-23B2455BA579}" destId="{0C7E296B-F157-4F74-9C05-7599C4A3CFC2}" srcOrd="0" destOrd="0" presId="urn:microsoft.com/office/officeart/2005/8/layout/list1"/>
    <dgm:cxn modelId="{3F1956F0-97CD-4A1D-AE60-04C4DC4B4D35}" type="presParOf" srcId="{0C7E296B-F157-4F74-9C05-7599C4A3CFC2}" destId="{A41EF5F4-BED2-490B-BF42-9ECBE0605AB6}" srcOrd="0" destOrd="0" presId="urn:microsoft.com/office/officeart/2005/8/layout/list1"/>
    <dgm:cxn modelId="{C2A89948-A42F-4379-B870-76A8C819BA0D}" type="presParOf" srcId="{0C7E296B-F157-4F74-9C05-7599C4A3CFC2}" destId="{A9A1A5C6-AB7F-4CA4-B6C2-5A70916C551C}" srcOrd="1" destOrd="0" presId="urn:microsoft.com/office/officeart/2005/8/layout/list1"/>
    <dgm:cxn modelId="{15D2DCD4-FA90-41BB-A967-4750761E82AD}" type="presParOf" srcId="{3CEC976A-1164-4B19-8979-23B2455BA579}" destId="{169D5815-0E23-44BC-91CA-1AC2F845C2CC}" srcOrd="1" destOrd="0" presId="urn:microsoft.com/office/officeart/2005/8/layout/list1"/>
    <dgm:cxn modelId="{5B26CCEE-A944-4D06-B24F-39F984656C41}" type="presParOf" srcId="{3CEC976A-1164-4B19-8979-23B2455BA579}" destId="{AE7C33A3-5D3F-4CFC-9B50-0253AD25249A}" srcOrd="2" destOrd="0" presId="urn:microsoft.com/office/officeart/2005/8/layout/list1"/>
    <dgm:cxn modelId="{E3A859A9-92BB-44EE-AE7A-C95FA7F84EDA}" type="presParOf" srcId="{3CEC976A-1164-4B19-8979-23B2455BA579}" destId="{E2339B0B-D398-4172-8B4D-938A0A6F695F}" srcOrd="3" destOrd="0" presId="urn:microsoft.com/office/officeart/2005/8/layout/list1"/>
    <dgm:cxn modelId="{EF34015F-B668-4964-B3A3-F20A98B96CAE}" type="presParOf" srcId="{3CEC976A-1164-4B19-8979-23B2455BA579}" destId="{31EF4F24-3A3E-408C-B6A5-687272974C74}" srcOrd="4" destOrd="0" presId="urn:microsoft.com/office/officeart/2005/8/layout/list1"/>
    <dgm:cxn modelId="{8636D808-EEE4-4C30-808F-95169642FDED}" type="presParOf" srcId="{31EF4F24-3A3E-408C-B6A5-687272974C74}" destId="{68CE2628-510E-406D-8196-084DDC3B0CBA}" srcOrd="0" destOrd="0" presId="urn:microsoft.com/office/officeart/2005/8/layout/list1"/>
    <dgm:cxn modelId="{3113F707-2E64-4920-93D4-B1854C4DEAA9}" type="presParOf" srcId="{31EF4F24-3A3E-408C-B6A5-687272974C74}" destId="{A9DDF923-A54A-4E37-9C37-7486F402CE9C}" srcOrd="1" destOrd="0" presId="urn:microsoft.com/office/officeart/2005/8/layout/list1"/>
    <dgm:cxn modelId="{CB2A5225-9AF4-46DD-A03D-4CFFB22B7B23}" type="presParOf" srcId="{3CEC976A-1164-4B19-8979-23B2455BA579}" destId="{86DBC20B-6BB3-458A-BDFA-05C25E7DEB5C}" srcOrd="5" destOrd="0" presId="urn:microsoft.com/office/officeart/2005/8/layout/list1"/>
    <dgm:cxn modelId="{89D67143-DE4C-437F-9982-1ED7319E978D}" type="presParOf" srcId="{3CEC976A-1164-4B19-8979-23B2455BA579}" destId="{D8D51E08-4BC9-4DA6-912E-788B21CC0B6A}" srcOrd="6" destOrd="0" presId="urn:microsoft.com/office/officeart/2005/8/layout/list1"/>
    <dgm:cxn modelId="{18430468-FB02-40ED-96EF-E9D9907D7A1F}" type="presParOf" srcId="{3CEC976A-1164-4B19-8979-23B2455BA579}" destId="{86019E29-F0D8-451D-99A2-48688E607D3A}" srcOrd="7" destOrd="0" presId="urn:microsoft.com/office/officeart/2005/8/layout/list1"/>
    <dgm:cxn modelId="{041DF1B6-6F6E-4742-836C-426CFD336950}" type="presParOf" srcId="{3CEC976A-1164-4B19-8979-23B2455BA579}" destId="{7292C70A-1B21-4671-9EC5-6E5F67C4CD5A}" srcOrd="8" destOrd="0" presId="urn:microsoft.com/office/officeart/2005/8/layout/list1"/>
    <dgm:cxn modelId="{61C14051-9819-4444-B922-4A9E6A6F4347}" type="presParOf" srcId="{7292C70A-1B21-4671-9EC5-6E5F67C4CD5A}" destId="{E1B52C63-C600-4515-9F85-92623D7FF107}" srcOrd="0" destOrd="0" presId="urn:microsoft.com/office/officeart/2005/8/layout/list1"/>
    <dgm:cxn modelId="{3997AE18-25FC-4010-ADA9-02E9B9263E1C}" type="presParOf" srcId="{7292C70A-1B21-4671-9EC5-6E5F67C4CD5A}" destId="{1FB6B13E-6C19-4EF0-8E86-B0D7BF3847CF}" srcOrd="1" destOrd="0" presId="urn:microsoft.com/office/officeart/2005/8/layout/list1"/>
    <dgm:cxn modelId="{B3C748E2-3EC7-458D-8D6E-88090061BC4D}" type="presParOf" srcId="{3CEC976A-1164-4B19-8979-23B2455BA579}" destId="{09D0DC33-E229-4A16-A47D-92BFB445543A}" srcOrd="9" destOrd="0" presId="urn:microsoft.com/office/officeart/2005/8/layout/list1"/>
    <dgm:cxn modelId="{E43D67AB-94EF-4BAA-B819-7C7A6BB4CAF1}" type="presParOf" srcId="{3CEC976A-1164-4B19-8979-23B2455BA579}" destId="{9C0A1A48-06ED-4281-958C-73206A9AA493}" srcOrd="10" destOrd="0" presId="urn:microsoft.com/office/officeart/2005/8/layout/list1"/>
    <dgm:cxn modelId="{3E64AF31-C6DA-41F8-8EBC-9F0D3FC73AC2}" type="presParOf" srcId="{3CEC976A-1164-4B19-8979-23B2455BA579}" destId="{6088D7FE-805A-4122-A738-F9830F091066}" srcOrd="11" destOrd="0" presId="urn:microsoft.com/office/officeart/2005/8/layout/list1"/>
    <dgm:cxn modelId="{5DF3AB0A-1C11-4918-B5E9-8DC275A24F77}" type="presParOf" srcId="{3CEC976A-1164-4B19-8979-23B2455BA579}" destId="{7B5B8B30-F046-4781-9B47-453296916660}" srcOrd="12" destOrd="0" presId="urn:microsoft.com/office/officeart/2005/8/layout/list1"/>
    <dgm:cxn modelId="{9F34DF74-B240-42E2-8416-A2FEF70A041A}" type="presParOf" srcId="{7B5B8B30-F046-4781-9B47-453296916660}" destId="{78902F5A-8E64-459D-80D4-FD42FEF0E0AE}" srcOrd="0" destOrd="0" presId="urn:microsoft.com/office/officeart/2005/8/layout/list1"/>
    <dgm:cxn modelId="{755AF194-94A6-477D-B8E4-BC7020C70497}" type="presParOf" srcId="{7B5B8B30-F046-4781-9B47-453296916660}" destId="{E81952AC-6F2A-4A0D-A300-40DF5A6574BA}" srcOrd="1" destOrd="0" presId="urn:microsoft.com/office/officeart/2005/8/layout/list1"/>
    <dgm:cxn modelId="{CAA01D7F-E702-48BC-AA7C-27F7CC205509}" type="presParOf" srcId="{3CEC976A-1164-4B19-8979-23B2455BA579}" destId="{91623EFE-FAE6-4004-B3D5-CC5CA6E9A76F}" srcOrd="13" destOrd="0" presId="urn:microsoft.com/office/officeart/2005/8/layout/list1"/>
    <dgm:cxn modelId="{D6A708C3-D658-4703-84F4-265EC785FCD1}" type="presParOf" srcId="{3CEC976A-1164-4B19-8979-23B2455BA579}" destId="{B63AF9ED-0C68-435D-BC10-F0511C1EBDD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D0124-9204-42CA-AE24-6F2A7282D3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FEED2E6-190B-47C4-936C-9292763B6B54}">
      <dgm:prSet/>
      <dgm:spPr/>
      <dgm:t>
        <a:bodyPr/>
        <a:lstStyle/>
        <a:p>
          <a:r>
            <a:rPr lang="en-US"/>
            <a:t>Homes Reached: 313</a:t>
          </a:r>
        </a:p>
      </dgm:t>
    </dgm:pt>
    <dgm:pt modelId="{D4E3AA96-2EDC-4003-8A45-814FCF3EA41A}" type="parTrans" cxnId="{64985E05-C42E-4508-B34C-6C53BF2C9F5F}">
      <dgm:prSet/>
      <dgm:spPr/>
      <dgm:t>
        <a:bodyPr/>
        <a:lstStyle/>
        <a:p>
          <a:endParaRPr lang="en-US"/>
        </a:p>
      </dgm:t>
    </dgm:pt>
    <dgm:pt modelId="{3160D67D-0530-4065-8CE6-476E87EAF9C9}" type="sibTrans" cxnId="{64985E05-C42E-4508-B34C-6C53BF2C9F5F}">
      <dgm:prSet/>
      <dgm:spPr/>
      <dgm:t>
        <a:bodyPr/>
        <a:lstStyle/>
        <a:p>
          <a:endParaRPr lang="en-US"/>
        </a:p>
      </dgm:t>
    </dgm:pt>
    <dgm:pt modelId="{A4F05ECE-80F9-4FA2-9262-69193E6457CE}">
      <dgm:prSet/>
      <dgm:spPr/>
      <dgm:t>
        <a:bodyPr/>
        <a:lstStyle/>
        <a:p>
          <a:pPr rtl="0"/>
          <a:r>
            <a:rPr lang="en-US"/>
            <a:t>Doors Answered</a:t>
          </a:r>
          <a:r>
            <a:rPr lang="en-US">
              <a:latin typeface="Aptos Display" panose="020F0302020204030204"/>
            </a:rPr>
            <a:t>: 107</a:t>
          </a:r>
          <a:endParaRPr lang="en-US"/>
        </a:p>
      </dgm:t>
    </dgm:pt>
    <dgm:pt modelId="{773B068E-E5C5-46DD-A72B-9E1B835BADF4}" type="parTrans" cxnId="{EBEB77BC-7B97-4347-AEEE-8E0617BB52B4}">
      <dgm:prSet/>
      <dgm:spPr/>
      <dgm:t>
        <a:bodyPr/>
        <a:lstStyle/>
        <a:p>
          <a:endParaRPr lang="en-US"/>
        </a:p>
      </dgm:t>
    </dgm:pt>
    <dgm:pt modelId="{E15276AD-804F-4927-8160-9243F292A095}" type="sibTrans" cxnId="{EBEB77BC-7B97-4347-AEEE-8E0617BB52B4}">
      <dgm:prSet/>
      <dgm:spPr/>
      <dgm:t>
        <a:bodyPr/>
        <a:lstStyle/>
        <a:p>
          <a:endParaRPr lang="en-US"/>
        </a:p>
      </dgm:t>
    </dgm:pt>
    <dgm:pt modelId="{13561ECC-1A46-4030-A80C-1DA694EC6931}">
      <dgm:prSet/>
      <dgm:spPr/>
      <dgm:t>
        <a:bodyPr/>
        <a:lstStyle/>
        <a:p>
          <a:r>
            <a:rPr lang="en-US"/>
            <a:t>Materials Left: 206</a:t>
          </a:r>
        </a:p>
      </dgm:t>
    </dgm:pt>
    <dgm:pt modelId="{6AC80E82-373D-459D-8E11-750931817684}" type="parTrans" cxnId="{518BB695-9A94-4AAE-9E09-FF17BC9714FE}">
      <dgm:prSet/>
      <dgm:spPr/>
      <dgm:t>
        <a:bodyPr/>
        <a:lstStyle/>
        <a:p>
          <a:endParaRPr lang="en-US"/>
        </a:p>
      </dgm:t>
    </dgm:pt>
    <dgm:pt modelId="{4DDE7FFA-54F8-4D40-88CA-8FF6A4A03164}" type="sibTrans" cxnId="{518BB695-9A94-4AAE-9E09-FF17BC9714FE}">
      <dgm:prSet/>
      <dgm:spPr/>
      <dgm:t>
        <a:bodyPr/>
        <a:lstStyle/>
        <a:p>
          <a:endParaRPr lang="en-US"/>
        </a:p>
      </dgm:t>
    </dgm:pt>
    <dgm:pt modelId="{1F705234-9FB0-4039-9321-1F68CD0E66E0}">
      <dgm:prSet phldr="0"/>
      <dgm:spPr/>
      <dgm:t>
        <a:bodyPr/>
        <a:lstStyle/>
        <a:p>
          <a:pPr rtl="0"/>
          <a:r>
            <a:rPr lang="en-US">
              <a:latin typeface="Aptos Display" panose="020F0302020204030204"/>
            </a:rPr>
            <a:t>Community Event: 50 Residents</a:t>
          </a:r>
        </a:p>
      </dgm:t>
    </dgm:pt>
    <dgm:pt modelId="{9D80B3FA-A436-4609-94F9-0351C6408416}" type="parTrans" cxnId="{B13B11BB-2B13-40BD-9334-8A6CEF09F27A}">
      <dgm:prSet/>
      <dgm:spPr/>
      <dgm:t>
        <a:bodyPr/>
        <a:lstStyle/>
        <a:p>
          <a:endParaRPr lang="en-US"/>
        </a:p>
      </dgm:t>
    </dgm:pt>
    <dgm:pt modelId="{5C848D2C-74D9-4FAE-959A-4D873698CBBB}" type="sibTrans" cxnId="{B13B11BB-2B13-40BD-9334-8A6CEF09F27A}">
      <dgm:prSet/>
      <dgm:spPr/>
      <dgm:t>
        <a:bodyPr/>
        <a:lstStyle/>
        <a:p>
          <a:endParaRPr lang="en-US"/>
        </a:p>
      </dgm:t>
    </dgm:pt>
    <dgm:pt modelId="{F8CB833E-84BA-4712-8988-609279855DC4}" type="pres">
      <dgm:prSet presAssocID="{C90D0124-9204-42CA-AE24-6F2A7282D3A9}" presName="linear" presStyleCnt="0">
        <dgm:presLayoutVars>
          <dgm:animLvl val="lvl"/>
          <dgm:resizeHandles val="exact"/>
        </dgm:presLayoutVars>
      </dgm:prSet>
      <dgm:spPr/>
    </dgm:pt>
    <dgm:pt modelId="{E66F9564-A092-4CDB-8C6B-F94872EBE0D2}" type="pres">
      <dgm:prSet presAssocID="{5FEED2E6-190B-47C4-936C-9292763B6B54}" presName="parentText" presStyleLbl="node1" presStyleIdx="0" presStyleCnt="4">
        <dgm:presLayoutVars>
          <dgm:chMax val="0"/>
          <dgm:bulletEnabled val="1"/>
        </dgm:presLayoutVars>
      </dgm:prSet>
      <dgm:spPr/>
    </dgm:pt>
    <dgm:pt modelId="{291F0273-7035-4879-A827-60E99D48CF0A}" type="pres">
      <dgm:prSet presAssocID="{3160D67D-0530-4065-8CE6-476E87EAF9C9}" presName="spacer" presStyleCnt="0"/>
      <dgm:spPr/>
    </dgm:pt>
    <dgm:pt modelId="{7CFACDB7-B79B-4534-B402-1F52EC38DC5F}" type="pres">
      <dgm:prSet presAssocID="{A4F05ECE-80F9-4FA2-9262-69193E6457CE}" presName="parentText" presStyleLbl="node1" presStyleIdx="1" presStyleCnt="4">
        <dgm:presLayoutVars>
          <dgm:chMax val="0"/>
          <dgm:bulletEnabled val="1"/>
        </dgm:presLayoutVars>
      </dgm:prSet>
      <dgm:spPr/>
    </dgm:pt>
    <dgm:pt modelId="{E50C1743-DC7E-4BD6-8212-96377EB721A0}" type="pres">
      <dgm:prSet presAssocID="{E15276AD-804F-4927-8160-9243F292A095}" presName="spacer" presStyleCnt="0"/>
      <dgm:spPr/>
    </dgm:pt>
    <dgm:pt modelId="{557B3DC9-3C14-40F4-B593-B628E230BD88}" type="pres">
      <dgm:prSet presAssocID="{13561ECC-1A46-4030-A80C-1DA694EC6931}" presName="parentText" presStyleLbl="node1" presStyleIdx="2" presStyleCnt="4">
        <dgm:presLayoutVars>
          <dgm:chMax val="0"/>
          <dgm:bulletEnabled val="1"/>
        </dgm:presLayoutVars>
      </dgm:prSet>
      <dgm:spPr/>
    </dgm:pt>
    <dgm:pt modelId="{8986FE13-FE78-4BDD-9554-B41263B3901A}" type="pres">
      <dgm:prSet presAssocID="{4DDE7FFA-54F8-4D40-88CA-8FF6A4A03164}" presName="spacer" presStyleCnt="0"/>
      <dgm:spPr/>
    </dgm:pt>
    <dgm:pt modelId="{B7B160CF-4410-4720-9A71-BB6477BF2BA1}" type="pres">
      <dgm:prSet presAssocID="{1F705234-9FB0-4039-9321-1F68CD0E66E0}" presName="parentText" presStyleLbl="node1" presStyleIdx="3" presStyleCnt="4">
        <dgm:presLayoutVars>
          <dgm:chMax val="0"/>
          <dgm:bulletEnabled val="1"/>
        </dgm:presLayoutVars>
      </dgm:prSet>
      <dgm:spPr/>
    </dgm:pt>
  </dgm:ptLst>
  <dgm:cxnLst>
    <dgm:cxn modelId="{64985E05-C42E-4508-B34C-6C53BF2C9F5F}" srcId="{C90D0124-9204-42CA-AE24-6F2A7282D3A9}" destId="{5FEED2E6-190B-47C4-936C-9292763B6B54}" srcOrd="0" destOrd="0" parTransId="{D4E3AA96-2EDC-4003-8A45-814FCF3EA41A}" sibTransId="{3160D67D-0530-4065-8CE6-476E87EAF9C9}"/>
    <dgm:cxn modelId="{5546E14C-691B-44CB-8712-EA9AC67F1D2F}" type="presOf" srcId="{A4F05ECE-80F9-4FA2-9262-69193E6457CE}" destId="{7CFACDB7-B79B-4534-B402-1F52EC38DC5F}" srcOrd="0" destOrd="0" presId="urn:microsoft.com/office/officeart/2005/8/layout/vList2"/>
    <dgm:cxn modelId="{1ECDCE4D-BCE7-4679-A249-C4E63CDB3FF8}" type="presOf" srcId="{5FEED2E6-190B-47C4-936C-9292763B6B54}" destId="{E66F9564-A092-4CDB-8C6B-F94872EBE0D2}" srcOrd="0" destOrd="0" presId="urn:microsoft.com/office/officeart/2005/8/layout/vList2"/>
    <dgm:cxn modelId="{21ADBA8F-ACC8-4DC6-A6D8-68B790DDC9AC}" type="presOf" srcId="{13561ECC-1A46-4030-A80C-1DA694EC6931}" destId="{557B3DC9-3C14-40F4-B593-B628E230BD88}" srcOrd="0" destOrd="0" presId="urn:microsoft.com/office/officeart/2005/8/layout/vList2"/>
    <dgm:cxn modelId="{518BB695-9A94-4AAE-9E09-FF17BC9714FE}" srcId="{C90D0124-9204-42CA-AE24-6F2A7282D3A9}" destId="{13561ECC-1A46-4030-A80C-1DA694EC6931}" srcOrd="2" destOrd="0" parTransId="{6AC80E82-373D-459D-8E11-750931817684}" sibTransId="{4DDE7FFA-54F8-4D40-88CA-8FF6A4A03164}"/>
    <dgm:cxn modelId="{66C677AF-82B9-47EA-BBEB-05044FA3E7B3}" type="presOf" srcId="{C90D0124-9204-42CA-AE24-6F2A7282D3A9}" destId="{F8CB833E-84BA-4712-8988-609279855DC4}" srcOrd="0" destOrd="0" presId="urn:microsoft.com/office/officeart/2005/8/layout/vList2"/>
    <dgm:cxn modelId="{B13B11BB-2B13-40BD-9334-8A6CEF09F27A}" srcId="{C90D0124-9204-42CA-AE24-6F2A7282D3A9}" destId="{1F705234-9FB0-4039-9321-1F68CD0E66E0}" srcOrd="3" destOrd="0" parTransId="{9D80B3FA-A436-4609-94F9-0351C6408416}" sibTransId="{5C848D2C-74D9-4FAE-959A-4D873698CBBB}"/>
    <dgm:cxn modelId="{EBEB77BC-7B97-4347-AEEE-8E0617BB52B4}" srcId="{C90D0124-9204-42CA-AE24-6F2A7282D3A9}" destId="{A4F05ECE-80F9-4FA2-9262-69193E6457CE}" srcOrd="1" destOrd="0" parTransId="{773B068E-E5C5-46DD-A72B-9E1B835BADF4}" sibTransId="{E15276AD-804F-4927-8160-9243F292A095}"/>
    <dgm:cxn modelId="{A421E7EB-623A-41C3-9AEC-3DDF5EEEAD2B}" type="presOf" srcId="{1F705234-9FB0-4039-9321-1F68CD0E66E0}" destId="{B7B160CF-4410-4720-9A71-BB6477BF2BA1}" srcOrd="0" destOrd="0" presId="urn:microsoft.com/office/officeart/2005/8/layout/vList2"/>
    <dgm:cxn modelId="{DE45368B-3A23-4E96-BFEB-1FDD310AEDF2}" type="presParOf" srcId="{F8CB833E-84BA-4712-8988-609279855DC4}" destId="{E66F9564-A092-4CDB-8C6B-F94872EBE0D2}" srcOrd="0" destOrd="0" presId="urn:microsoft.com/office/officeart/2005/8/layout/vList2"/>
    <dgm:cxn modelId="{319655D6-33BE-4A59-9E92-22A2863458CD}" type="presParOf" srcId="{F8CB833E-84BA-4712-8988-609279855DC4}" destId="{291F0273-7035-4879-A827-60E99D48CF0A}" srcOrd="1" destOrd="0" presId="urn:microsoft.com/office/officeart/2005/8/layout/vList2"/>
    <dgm:cxn modelId="{2B5018B4-7663-465E-8693-8B24FD782034}" type="presParOf" srcId="{F8CB833E-84BA-4712-8988-609279855DC4}" destId="{7CFACDB7-B79B-4534-B402-1F52EC38DC5F}" srcOrd="2" destOrd="0" presId="urn:microsoft.com/office/officeart/2005/8/layout/vList2"/>
    <dgm:cxn modelId="{3F39D1EB-7D3C-42B3-BC45-DCE3D8E73F3B}" type="presParOf" srcId="{F8CB833E-84BA-4712-8988-609279855DC4}" destId="{E50C1743-DC7E-4BD6-8212-96377EB721A0}" srcOrd="3" destOrd="0" presId="urn:microsoft.com/office/officeart/2005/8/layout/vList2"/>
    <dgm:cxn modelId="{FE68550B-4711-4949-BCBD-2BEDC9D822CC}" type="presParOf" srcId="{F8CB833E-84BA-4712-8988-609279855DC4}" destId="{557B3DC9-3C14-40F4-B593-B628E230BD88}" srcOrd="4" destOrd="0" presId="urn:microsoft.com/office/officeart/2005/8/layout/vList2"/>
    <dgm:cxn modelId="{B7A3CC02-39FF-42A1-9E71-901F2DEC21E8}" type="presParOf" srcId="{F8CB833E-84BA-4712-8988-609279855DC4}" destId="{8986FE13-FE78-4BDD-9554-B41263B3901A}" srcOrd="5" destOrd="0" presId="urn:microsoft.com/office/officeart/2005/8/layout/vList2"/>
    <dgm:cxn modelId="{E1F34B5E-3225-4E31-B151-1E39979B4DB7}" type="presParOf" srcId="{F8CB833E-84BA-4712-8988-609279855DC4}" destId="{B7B160CF-4410-4720-9A71-BB6477BF2BA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C33A3-5D3F-4CFC-9B50-0253AD25249A}">
      <dsp:nvSpPr>
        <dsp:cNvPr id="0" name=""/>
        <dsp:cNvSpPr/>
      </dsp:nvSpPr>
      <dsp:spPr>
        <a:xfrm>
          <a:off x="0" y="1174252"/>
          <a:ext cx="11055927"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1A5C6-AB7F-4CA4-B6C2-5A70916C551C}">
      <dsp:nvSpPr>
        <dsp:cNvPr id="0" name=""/>
        <dsp:cNvSpPr/>
      </dsp:nvSpPr>
      <dsp:spPr>
        <a:xfrm>
          <a:off x="552796" y="893812"/>
          <a:ext cx="7739148"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521" tIns="0" rIns="292521" bIns="0" numCol="1" spcCol="1270" anchor="ctr" anchorCtr="0">
          <a:noAutofit/>
        </a:bodyPr>
        <a:lstStyle/>
        <a:p>
          <a:pPr marL="0" lvl="0" indent="0" algn="l" defTabSz="844550" rtl="0">
            <a:lnSpc>
              <a:spcPct val="90000"/>
            </a:lnSpc>
            <a:spcBef>
              <a:spcPct val="0"/>
            </a:spcBef>
            <a:spcAft>
              <a:spcPct val="35000"/>
            </a:spcAft>
            <a:buNone/>
          </a:pPr>
          <a:r>
            <a:rPr lang="en-US" sz="1900" kern="1200"/>
            <a:t>Define Health Equity &amp; it's relationship to Epidemiology</a:t>
          </a:r>
          <a:r>
            <a:rPr lang="en-US" sz="1900" kern="1200">
              <a:latin typeface="Calibri Light" panose="020F0302020204030204"/>
            </a:rPr>
            <a:t> </a:t>
          </a:r>
          <a:r>
            <a:rPr lang="en-US" sz="1900" kern="1200">
              <a:latin typeface="Aptos"/>
            </a:rPr>
            <a:t> </a:t>
          </a:r>
          <a:endParaRPr lang="en-US" sz="1900" kern="1200">
            <a:latin typeface="Calibri Light" panose="020F0302020204030204"/>
            <a:ea typeface="Calibri Light" panose="020F0302020204030204"/>
            <a:cs typeface="Calibri Light" panose="020F0302020204030204"/>
          </a:endParaRPr>
        </a:p>
      </dsp:txBody>
      <dsp:txXfrm>
        <a:off x="580176" y="921192"/>
        <a:ext cx="7684388" cy="506120"/>
      </dsp:txXfrm>
    </dsp:sp>
    <dsp:sp modelId="{D8D51E08-4BC9-4DA6-912E-788B21CC0B6A}">
      <dsp:nvSpPr>
        <dsp:cNvPr id="0" name=""/>
        <dsp:cNvSpPr/>
      </dsp:nvSpPr>
      <dsp:spPr>
        <a:xfrm>
          <a:off x="0" y="2036093"/>
          <a:ext cx="11055927"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DDF923-A54A-4E37-9C37-7486F402CE9C}">
      <dsp:nvSpPr>
        <dsp:cNvPr id="0" name=""/>
        <dsp:cNvSpPr/>
      </dsp:nvSpPr>
      <dsp:spPr>
        <a:xfrm>
          <a:off x="552796" y="1755653"/>
          <a:ext cx="7739148"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521" tIns="0" rIns="292521"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ptos"/>
            </a:rPr>
            <a:t>Define the role of community in achieving health equity</a:t>
          </a:r>
        </a:p>
      </dsp:txBody>
      <dsp:txXfrm>
        <a:off x="580176" y="1783033"/>
        <a:ext cx="7684388" cy="506120"/>
      </dsp:txXfrm>
    </dsp:sp>
    <dsp:sp modelId="{9C0A1A48-06ED-4281-958C-73206A9AA493}">
      <dsp:nvSpPr>
        <dsp:cNvPr id="0" name=""/>
        <dsp:cNvSpPr/>
      </dsp:nvSpPr>
      <dsp:spPr>
        <a:xfrm>
          <a:off x="0" y="2897933"/>
          <a:ext cx="11055927"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6B13E-6C19-4EF0-8E86-B0D7BF3847CF}">
      <dsp:nvSpPr>
        <dsp:cNvPr id="0" name=""/>
        <dsp:cNvSpPr/>
      </dsp:nvSpPr>
      <dsp:spPr>
        <a:xfrm>
          <a:off x="552796" y="2617493"/>
          <a:ext cx="7739148"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521" tIns="0" rIns="292521" bIns="0" numCol="1" spcCol="1270" anchor="ctr" anchorCtr="0">
          <a:noAutofit/>
        </a:bodyPr>
        <a:lstStyle/>
        <a:p>
          <a:pPr marL="0" lvl="0" indent="0" algn="l" defTabSz="844550" rtl="0">
            <a:lnSpc>
              <a:spcPct val="90000"/>
            </a:lnSpc>
            <a:spcBef>
              <a:spcPct val="0"/>
            </a:spcBef>
            <a:spcAft>
              <a:spcPct val="35000"/>
            </a:spcAft>
            <a:buNone/>
          </a:pPr>
          <a:r>
            <a:rPr lang="en-US" sz="1900" kern="1200"/>
            <a:t>Use </a:t>
          </a:r>
          <a:r>
            <a:rPr lang="en-US" sz="1900" kern="1200">
              <a:latin typeface="Calibri Light" panose="020F0302020204030204"/>
            </a:rPr>
            <a:t>examples of population</a:t>
          </a:r>
          <a:r>
            <a:rPr lang="en-US" sz="1900" kern="1200"/>
            <a:t> health data to understand health patterns</a:t>
          </a:r>
        </a:p>
      </dsp:txBody>
      <dsp:txXfrm>
        <a:off x="580176" y="2644873"/>
        <a:ext cx="7684388" cy="506120"/>
      </dsp:txXfrm>
    </dsp:sp>
    <dsp:sp modelId="{B63AF9ED-0C68-435D-BC10-F0511C1EBDD6}">
      <dsp:nvSpPr>
        <dsp:cNvPr id="0" name=""/>
        <dsp:cNvSpPr/>
      </dsp:nvSpPr>
      <dsp:spPr>
        <a:xfrm>
          <a:off x="0" y="3759773"/>
          <a:ext cx="11055927"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1952AC-6F2A-4A0D-A300-40DF5A6574BA}">
      <dsp:nvSpPr>
        <dsp:cNvPr id="0" name=""/>
        <dsp:cNvSpPr/>
      </dsp:nvSpPr>
      <dsp:spPr>
        <a:xfrm>
          <a:off x="552796" y="3479333"/>
          <a:ext cx="7739148"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521" tIns="0" rIns="292521" bIns="0" numCol="1" spcCol="1270" anchor="ctr" anchorCtr="0">
          <a:noAutofit/>
        </a:bodyPr>
        <a:lstStyle/>
        <a:p>
          <a:pPr marL="0" lvl="0" indent="0" algn="l" defTabSz="844550">
            <a:lnSpc>
              <a:spcPct val="90000"/>
            </a:lnSpc>
            <a:spcBef>
              <a:spcPct val="0"/>
            </a:spcBef>
            <a:spcAft>
              <a:spcPct val="35000"/>
            </a:spcAft>
            <a:buNone/>
          </a:pPr>
          <a:r>
            <a:rPr lang="en-US" sz="1900" kern="1200">
              <a:latin typeface="Aptos"/>
            </a:rPr>
            <a:t>Understand how data informs decision-making in community health</a:t>
          </a:r>
          <a:endParaRPr lang="en-US" sz="1900" kern="1200"/>
        </a:p>
      </dsp:txBody>
      <dsp:txXfrm>
        <a:off x="580176" y="3506713"/>
        <a:ext cx="7684388"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F9564-A092-4CDB-8C6B-F94872EBE0D2}">
      <dsp:nvSpPr>
        <dsp:cNvPr id="0" name=""/>
        <dsp:cNvSpPr/>
      </dsp:nvSpPr>
      <dsp:spPr>
        <a:xfrm>
          <a:off x="0" y="21074"/>
          <a:ext cx="1042681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Homes Reached: 313</a:t>
          </a:r>
        </a:p>
      </dsp:txBody>
      <dsp:txXfrm>
        <a:off x="38638" y="59712"/>
        <a:ext cx="10349534" cy="714229"/>
      </dsp:txXfrm>
    </dsp:sp>
    <dsp:sp modelId="{7CFACDB7-B79B-4534-B402-1F52EC38DC5F}">
      <dsp:nvSpPr>
        <dsp:cNvPr id="0" name=""/>
        <dsp:cNvSpPr/>
      </dsp:nvSpPr>
      <dsp:spPr>
        <a:xfrm>
          <a:off x="0" y="904739"/>
          <a:ext cx="1042681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Doors Answered</a:t>
          </a:r>
          <a:r>
            <a:rPr lang="en-US" sz="3200" kern="1200">
              <a:latin typeface="Aptos Display" panose="020F0302020204030204"/>
            </a:rPr>
            <a:t>: 107</a:t>
          </a:r>
          <a:endParaRPr lang="en-US" sz="3200" kern="1200"/>
        </a:p>
      </dsp:txBody>
      <dsp:txXfrm>
        <a:off x="38638" y="943377"/>
        <a:ext cx="10349534" cy="714229"/>
      </dsp:txXfrm>
    </dsp:sp>
    <dsp:sp modelId="{557B3DC9-3C14-40F4-B593-B628E230BD88}">
      <dsp:nvSpPr>
        <dsp:cNvPr id="0" name=""/>
        <dsp:cNvSpPr/>
      </dsp:nvSpPr>
      <dsp:spPr>
        <a:xfrm>
          <a:off x="0" y="1788404"/>
          <a:ext cx="1042681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Materials Left: 206</a:t>
          </a:r>
        </a:p>
      </dsp:txBody>
      <dsp:txXfrm>
        <a:off x="38638" y="1827042"/>
        <a:ext cx="10349534" cy="714229"/>
      </dsp:txXfrm>
    </dsp:sp>
    <dsp:sp modelId="{B7B160CF-4410-4720-9A71-BB6477BF2BA1}">
      <dsp:nvSpPr>
        <dsp:cNvPr id="0" name=""/>
        <dsp:cNvSpPr/>
      </dsp:nvSpPr>
      <dsp:spPr>
        <a:xfrm>
          <a:off x="0" y="2672069"/>
          <a:ext cx="10426810"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latin typeface="Aptos Display" panose="020F0302020204030204"/>
            </a:rPr>
            <a:t>Community Event: 50 Residents</a:t>
          </a:r>
        </a:p>
      </dsp:txBody>
      <dsp:txXfrm>
        <a:off x="38638" y="2710707"/>
        <a:ext cx="10349534" cy="71422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B8D995-C156-487A-AB08-D9B63DFA984E}"/>
              </a:ext>
            </a:extLst>
          </p:cNvPr>
          <p:cNvSpPr>
            <a:spLocks noGrp="1"/>
          </p:cNvSpPr>
          <p:nvPr>
            <p:ph type="hdr" sz="quarter"/>
          </p:nvPr>
        </p:nvSpPr>
        <p:spPr>
          <a:xfrm>
            <a:off x="0" y="2"/>
            <a:ext cx="3037840" cy="466435"/>
          </a:xfrm>
          <a:prstGeom prst="rect">
            <a:avLst/>
          </a:prstGeom>
        </p:spPr>
        <p:txBody>
          <a:bodyPr vert="horz" lIns="93166" tIns="46582" rIns="93166" bIns="46582" rtlCol="0"/>
          <a:lstStyle>
            <a:lvl1pPr algn="l">
              <a:defRPr sz="1200"/>
            </a:lvl1pPr>
          </a:lstStyle>
          <a:p>
            <a:endParaRPr lang="en-US">
              <a:latin typeface="Atkinson Hyperlegible" pitchFamily="2" charset="77"/>
            </a:endParaRPr>
          </a:p>
        </p:txBody>
      </p:sp>
      <p:sp>
        <p:nvSpPr>
          <p:cNvPr id="3" name="Date Placeholder 2">
            <a:extLst>
              <a:ext uri="{FF2B5EF4-FFF2-40B4-BE49-F238E27FC236}">
                <a16:creationId xmlns:a16="http://schemas.microsoft.com/office/drawing/2014/main" id="{25E876F7-1650-4C96-81B3-DE2DAE24E20C}"/>
              </a:ext>
            </a:extLst>
          </p:cNvPr>
          <p:cNvSpPr>
            <a:spLocks noGrp="1"/>
          </p:cNvSpPr>
          <p:nvPr>
            <p:ph type="dt" sz="quarter" idx="1"/>
          </p:nvPr>
        </p:nvSpPr>
        <p:spPr>
          <a:xfrm>
            <a:off x="3970937" y="2"/>
            <a:ext cx="3037840" cy="466435"/>
          </a:xfrm>
          <a:prstGeom prst="rect">
            <a:avLst/>
          </a:prstGeom>
        </p:spPr>
        <p:txBody>
          <a:bodyPr vert="horz" lIns="93166" tIns="46582" rIns="93166" bIns="46582" rtlCol="0"/>
          <a:lstStyle>
            <a:lvl1pPr algn="r">
              <a:defRPr sz="1200"/>
            </a:lvl1pPr>
          </a:lstStyle>
          <a:p>
            <a:fld id="{D73D8B48-657D-44D2-8875-F472F49A5E78}" type="datetimeFigureOut">
              <a:rPr lang="en-US" smtClean="0">
                <a:latin typeface="Atkinson Hyperlegible" pitchFamily="2" charset="77"/>
              </a:rPr>
              <a:t>9/4/2025</a:t>
            </a:fld>
            <a:endParaRPr lang="en-US">
              <a:latin typeface="Atkinson Hyperlegible" pitchFamily="2" charset="77"/>
            </a:endParaRPr>
          </a:p>
        </p:txBody>
      </p:sp>
      <p:sp>
        <p:nvSpPr>
          <p:cNvPr id="4" name="Footer Placeholder 3">
            <a:extLst>
              <a:ext uri="{FF2B5EF4-FFF2-40B4-BE49-F238E27FC236}">
                <a16:creationId xmlns:a16="http://schemas.microsoft.com/office/drawing/2014/main" id="{60E42CB9-1248-4455-9096-A592CAE6E421}"/>
              </a:ext>
            </a:extLst>
          </p:cNvPr>
          <p:cNvSpPr>
            <a:spLocks noGrp="1"/>
          </p:cNvSpPr>
          <p:nvPr>
            <p:ph type="ftr" sz="quarter" idx="2"/>
          </p:nvPr>
        </p:nvSpPr>
        <p:spPr>
          <a:xfrm>
            <a:off x="0" y="8829967"/>
            <a:ext cx="3037840" cy="466434"/>
          </a:xfrm>
          <a:prstGeom prst="rect">
            <a:avLst/>
          </a:prstGeom>
        </p:spPr>
        <p:txBody>
          <a:bodyPr vert="horz" lIns="93166" tIns="46582" rIns="93166" bIns="46582" rtlCol="0" anchor="b"/>
          <a:lstStyle>
            <a:lvl1pPr algn="l">
              <a:defRPr sz="1200"/>
            </a:lvl1pPr>
          </a:lstStyle>
          <a:p>
            <a:endParaRPr lang="en-US">
              <a:latin typeface="Atkinson Hyperlegible" pitchFamily="2" charset="77"/>
            </a:endParaRPr>
          </a:p>
        </p:txBody>
      </p:sp>
      <p:sp>
        <p:nvSpPr>
          <p:cNvPr id="5" name="Slide Number Placeholder 4">
            <a:extLst>
              <a:ext uri="{FF2B5EF4-FFF2-40B4-BE49-F238E27FC236}">
                <a16:creationId xmlns:a16="http://schemas.microsoft.com/office/drawing/2014/main" id="{842466A0-D473-46DB-ABBA-626EA60A6EC2}"/>
              </a:ext>
            </a:extLst>
          </p:cNvPr>
          <p:cNvSpPr>
            <a:spLocks noGrp="1"/>
          </p:cNvSpPr>
          <p:nvPr>
            <p:ph type="sldNum" sz="quarter" idx="3"/>
          </p:nvPr>
        </p:nvSpPr>
        <p:spPr>
          <a:xfrm>
            <a:off x="3970937" y="8829967"/>
            <a:ext cx="3037840" cy="466434"/>
          </a:xfrm>
          <a:prstGeom prst="rect">
            <a:avLst/>
          </a:prstGeom>
        </p:spPr>
        <p:txBody>
          <a:bodyPr vert="horz" lIns="93166" tIns="46582" rIns="93166" bIns="46582" rtlCol="0" anchor="b"/>
          <a:lstStyle>
            <a:lvl1pPr algn="r">
              <a:defRPr sz="1200"/>
            </a:lvl1pPr>
          </a:lstStyle>
          <a:p>
            <a:fld id="{1919D442-ED73-444D-9CBD-699E80601FAF}" type="slidenum">
              <a:rPr lang="en-US" smtClean="0">
                <a:latin typeface="Atkinson Hyperlegible" pitchFamily="2" charset="77"/>
              </a:rPr>
              <a:t>‹#›</a:t>
            </a:fld>
            <a:endParaRPr lang="en-US">
              <a:latin typeface="Atkinson Hyperlegible" pitchFamily="2" charset="77"/>
            </a:endParaRPr>
          </a:p>
        </p:txBody>
      </p:sp>
    </p:spTree>
    <p:extLst>
      <p:ext uri="{BB962C8B-B14F-4D97-AF65-F5344CB8AC3E}">
        <p14:creationId xmlns:p14="http://schemas.microsoft.com/office/powerpoint/2010/main" val="1175546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5"/>
          </a:xfrm>
          <a:prstGeom prst="rect">
            <a:avLst/>
          </a:prstGeom>
        </p:spPr>
        <p:txBody>
          <a:bodyPr vert="horz" lIns="93166" tIns="46582" rIns="93166" bIns="46582" rtlCol="0"/>
          <a:lstStyle>
            <a:lvl1pPr algn="l">
              <a:defRPr sz="1200" b="0" i="0">
                <a:latin typeface="Atkinson Hyperlegible" pitchFamily="2" charset="77"/>
              </a:defRPr>
            </a:lvl1pPr>
          </a:lstStyle>
          <a:p>
            <a:endParaRPr lang="en-US"/>
          </a:p>
        </p:txBody>
      </p:sp>
      <p:sp>
        <p:nvSpPr>
          <p:cNvPr id="3" name="Date Placeholder 2"/>
          <p:cNvSpPr>
            <a:spLocks noGrp="1"/>
          </p:cNvSpPr>
          <p:nvPr>
            <p:ph type="dt" idx="1"/>
          </p:nvPr>
        </p:nvSpPr>
        <p:spPr>
          <a:xfrm>
            <a:off x="3970937" y="2"/>
            <a:ext cx="3037840" cy="466435"/>
          </a:xfrm>
          <a:prstGeom prst="rect">
            <a:avLst/>
          </a:prstGeom>
        </p:spPr>
        <p:txBody>
          <a:bodyPr vert="horz" lIns="93166" tIns="46582" rIns="93166" bIns="46582" rtlCol="0"/>
          <a:lstStyle>
            <a:lvl1pPr algn="r">
              <a:defRPr sz="1200" b="0" i="0">
                <a:latin typeface="Atkinson Hyperlegible" pitchFamily="2" charset="77"/>
              </a:defRPr>
            </a:lvl1pPr>
          </a:lstStyle>
          <a:p>
            <a:fld id="{DD14BD18-FE0B-E14C-82DD-406AB6ACAEDB}" type="datetimeFigureOut">
              <a:rPr lang="en-US" smtClean="0"/>
              <a:pPr/>
              <a:t>9/4/2025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2" rIns="93166" bIns="46582"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6" tIns="46582" rIns="93166"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66" tIns="46582" rIns="93166" bIns="46582" rtlCol="0" anchor="b"/>
          <a:lstStyle>
            <a:lvl1pPr algn="l">
              <a:defRPr sz="1200" b="0" i="0">
                <a:latin typeface="Atkinson Hyperlegible" pitchFamily="2" charset="77"/>
              </a:defRPr>
            </a:lvl1pPr>
          </a:lstStyle>
          <a:p>
            <a:endParaRPr lang="en-US"/>
          </a:p>
        </p:txBody>
      </p:sp>
      <p:sp>
        <p:nvSpPr>
          <p:cNvPr id="7" name="Slide Number Placeholder 6"/>
          <p:cNvSpPr>
            <a:spLocks noGrp="1"/>
          </p:cNvSpPr>
          <p:nvPr>
            <p:ph type="sldNum" sz="quarter" idx="5"/>
          </p:nvPr>
        </p:nvSpPr>
        <p:spPr>
          <a:xfrm>
            <a:off x="3970937" y="8829967"/>
            <a:ext cx="3037840" cy="466434"/>
          </a:xfrm>
          <a:prstGeom prst="rect">
            <a:avLst/>
          </a:prstGeom>
        </p:spPr>
        <p:txBody>
          <a:bodyPr vert="horz" lIns="93166" tIns="46582" rIns="93166" bIns="46582" rtlCol="0" anchor="b"/>
          <a:lstStyle>
            <a:lvl1pPr algn="r">
              <a:defRPr sz="1200" b="0" i="0">
                <a:latin typeface="Atkinson Hyperlegible" pitchFamily="2" charset="77"/>
              </a:defRPr>
            </a:lvl1pPr>
          </a:lstStyle>
          <a:p>
            <a:fld id="{55D387F3-4B50-6449-9F75-FA0BCFBAAE64}" type="slidenum">
              <a:rPr lang="en-US" smtClean="0"/>
              <a:pPr/>
              <a:t>‹#›</a:t>
            </a:fld>
            <a:endParaRPr lang="en-US"/>
          </a:p>
        </p:txBody>
      </p:sp>
    </p:spTree>
    <p:extLst>
      <p:ext uri="{BB962C8B-B14F-4D97-AF65-F5344CB8AC3E}">
        <p14:creationId xmlns:p14="http://schemas.microsoft.com/office/powerpoint/2010/main" val="59573824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tkinson Hyperlegible" pitchFamily="2" charset="77"/>
        <a:ea typeface="+mn-ea"/>
        <a:cs typeface="+mn-cs"/>
      </a:defRPr>
    </a:lvl1pPr>
    <a:lvl2pPr marL="457200" algn="l" defTabSz="914400" rtl="0" eaLnBrk="1" latinLnBrk="0" hangingPunct="1">
      <a:defRPr sz="1200" b="0" i="0" kern="1200">
        <a:solidFill>
          <a:schemeClr val="tx1"/>
        </a:solidFill>
        <a:latin typeface="Atkinson Hyperlegible" pitchFamily="2" charset="77"/>
        <a:ea typeface="+mn-ea"/>
        <a:cs typeface="+mn-cs"/>
      </a:defRPr>
    </a:lvl2pPr>
    <a:lvl3pPr marL="914400" algn="l" defTabSz="914400" rtl="0" eaLnBrk="1" latinLnBrk="0" hangingPunct="1">
      <a:defRPr sz="1200" b="0" i="0" kern="1200">
        <a:solidFill>
          <a:schemeClr val="tx1"/>
        </a:solidFill>
        <a:latin typeface="Atkinson Hyperlegible" pitchFamily="2" charset="77"/>
        <a:ea typeface="+mn-ea"/>
        <a:cs typeface="+mn-cs"/>
      </a:defRPr>
    </a:lvl3pPr>
    <a:lvl4pPr marL="1371600" algn="l" defTabSz="914400" rtl="0" eaLnBrk="1" latinLnBrk="0" hangingPunct="1">
      <a:defRPr sz="1200" b="0" i="0" kern="1200">
        <a:solidFill>
          <a:schemeClr val="tx1"/>
        </a:solidFill>
        <a:latin typeface="Atkinson Hyperlegible" pitchFamily="2" charset="77"/>
        <a:ea typeface="+mn-ea"/>
        <a:cs typeface="+mn-cs"/>
      </a:defRPr>
    </a:lvl4pPr>
    <a:lvl5pPr marL="1828800" algn="l" defTabSz="914400" rtl="0" eaLnBrk="1" latinLnBrk="0" hangingPunct="1">
      <a:defRPr sz="1200" b="0" i="0" kern="1200">
        <a:solidFill>
          <a:schemeClr val="tx1"/>
        </a:solidFill>
        <a:latin typeface="Atkinson Hyperlegible"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okcountyhealthatlas.org/indicators/JG8JNTF?tab=char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tkinson Hyperlegible"/>
              </a:rPr>
              <a:t>SAY:</a:t>
            </a:r>
          </a:p>
          <a:p>
            <a:pPr algn="l">
              <a:buFont typeface="Arial" panose="020B0604020202020204" pitchFamily="34" charset="0"/>
              <a:buChar char="•"/>
            </a:pPr>
            <a:endParaRPr lang="en-US" b="0" i="0" dirty="0">
              <a:solidFill>
                <a:srgbClr val="0D0D0D"/>
              </a:solidFill>
              <a:effectLst/>
              <a:latin typeface="Söhne"/>
            </a:endParaRPr>
          </a:p>
          <a:p>
            <a:r>
              <a:rPr lang="en-US" b="1" dirty="0"/>
              <a:t>Greeting &amp; Introduction</a:t>
            </a:r>
            <a:br>
              <a:rPr lang="en-US" dirty="0"/>
            </a:br>
            <a:r>
              <a:rPr lang="en-US" dirty="0"/>
              <a:t>"Hello everyone! I’m delighted to join you virtually today and look forward to working alongside our community members, community-based organizations, and changemakers.</a:t>
            </a:r>
          </a:p>
          <a:p>
            <a:r>
              <a:rPr lang="en-US" dirty="0"/>
              <a:t>My name is Alfreda Holloway, and I serve as the Director of Epidemiology at the Cook County Department of Public Health. I’m excited to be presenting along with our Applied Epidemiology Fellow, Madison Gardner."</a:t>
            </a:r>
          </a:p>
          <a:p>
            <a:endParaRPr lang="en-US" b="1" dirty="0"/>
          </a:p>
          <a:p>
            <a:r>
              <a:rPr lang="en-US" b="1" dirty="0"/>
              <a:t>Context &amp; Purpose</a:t>
            </a:r>
            <a:br>
              <a:rPr lang="en-US" dirty="0"/>
            </a:br>
            <a:r>
              <a:rPr lang="en-US" dirty="0"/>
              <a:t>"Together, we’ll be leading you through </a:t>
            </a:r>
            <a:r>
              <a:rPr lang="en-US" i="1" dirty="0"/>
              <a:t>Module 1: Introduction to Health Equity and Population Health</a:t>
            </a:r>
            <a:r>
              <a:rPr lang="en-US" dirty="0"/>
              <a:t>, the first session of the CCDPH Data Ambassadors Program. This program is designed to strengthen the capacity of community leaders and organizations to use data in advancing health equity."</a:t>
            </a:r>
          </a:p>
          <a:p>
            <a:endParaRPr lang="en-US" b="1" dirty="0"/>
          </a:p>
          <a:p>
            <a:r>
              <a:rPr lang="en-US" b="1" dirty="0"/>
              <a:t>Health Atlas Highlight</a:t>
            </a:r>
            <a:br>
              <a:rPr lang="en-US" dirty="0"/>
            </a:br>
            <a:r>
              <a:rPr lang="en-US" dirty="0"/>
              <a:t>"We’ve also developed the Cook County Health Atlas in partnership with </a:t>
            </a:r>
            <a:r>
              <a:rPr lang="en-US" dirty="0" err="1"/>
              <a:t>Metopio</a:t>
            </a:r>
            <a:r>
              <a:rPr lang="en-US" dirty="0"/>
              <a:t> and the University of Illinois-Chicago. You can find it at cookcountyhealthatlas.org. The Atlas offers a wealth of information and powerful tools to visualize data, helping us better understand health challenges and opportunities across communities."</a:t>
            </a:r>
          </a:p>
          <a:p>
            <a:endParaRPr lang="en-US" b="1" dirty="0"/>
          </a:p>
          <a:p>
            <a:r>
              <a:rPr lang="en-US" b="1" dirty="0"/>
              <a:t>Transition</a:t>
            </a:r>
            <a:br>
              <a:rPr lang="en-US" dirty="0"/>
            </a:br>
            <a:r>
              <a:rPr lang="en-US" dirty="0"/>
              <a:t>"With that, let’s dive into today’s module and begin exploring how health equity and population health come together to shape community well-being."</a:t>
            </a:r>
          </a:p>
          <a:p>
            <a:endParaRPr lang="en-US" dirty="0"/>
          </a:p>
        </p:txBody>
      </p:sp>
      <p:sp>
        <p:nvSpPr>
          <p:cNvPr id="4" name="Slide Number Placeholder 3"/>
          <p:cNvSpPr>
            <a:spLocks noGrp="1"/>
          </p:cNvSpPr>
          <p:nvPr>
            <p:ph type="sldNum" sz="quarter" idx="5"/>
          </p:nvPr>
        </p:nvSpPr>
        <p:spPr/>
        <p:txBody>
          <a:bodyPr/>
          <a:lstStyle/>
          <a:p>
            <a:fld id="{55D387F3-4B50-6449-9F75-FA0BCFBAAE64}" type="slidenum">
              <a:rPr lang="en-US" smtClean="0"/>
              <a:pPr/>
              <a:t>2</a:t>
            </a:fld>
            <a:endParaRPr lang="en-US"/>
          </a:p>
        </p:txBody>
      </p:sp>
    </p:spTree>
    <p:extLst>
      <p:ext uri="{BB962C8B-B14F-4D97-AF65-F5344CB8AC3E}">
        <p14:creationId xmlns:p14="http://schemas.microsoft.com/office/powerpoint/2010/main" val="105565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FFEA-57A9-43CF-9E35-19481052F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61AF5-59DE-8E82-7DA7-82830F363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ED5DE-D39A-F86F-1FA0-8FC1733A1AC6}"/>
              </a:ext>
            </a:extLst>
          </p:cNvPr>
          <p:cNvSpPr>
            <a:spLocks noGrp="1"/>
          </p:cNvSpPr>
          <p:nvPr>
            <p:ph type="body" idx="1"/>
          </p:nvPr>
        </p:nvSpPr>
        <p:spPr/>
        <p:txBody>
          <a:bodyPr/>
          <a:lstStyle/>
          <a:p>
            <a:r>
              <a:rPr lang="en-US" dirty="0"/>
              <a:t>SAY: </a:t>
            </a:r>
          </a:p>
          <a:p>
            <a:r>
              <a:rPr lang="en-US" dirty="0"/>
              <a:t>"When we connect health equity to epidemiology, one of the most important tools we use is </a:t>
            </a:r>
            <a:r>
              <a:rPr lang="en-US" b="1" dirty="0"/>
              <a:t>population, place, and time-based reporting</a:t>
            </a:r>
            <a:r>
              <a:rPr lang="en-US" dirty="0"/>
              <a:t>.</a:t>
            </a:r>
          </a:p>
          <a:p>
            <a:endParaRPr lang="en-US" dirty="0"/>
          </a:p>
          <a:p>
            <a:r>
              <a:rPr lang="en-US" dirty="0"/>
              <a:t>We don’t just look at health outcomes overall — we break them down by </a:t>
            </a:r>
            <a:r>
              <a:rPr lang="en-US" b="1" dirty="0"/>
              <a:t>population groups</a:t>
            </a:r>
            <a:r>
              <a:rPr lang="en-US" dirty="0"/>
              <a:t>, like race and ethnicity, sex, sexual identity, and age. This helps us see who is most affected and whether inequities exist between groups.</a:t>
            </a:r>
          </a:p>
          <a:p>
            <a:endParaRPr lang="en-US" dirty="0"/>
          </a:p>
          <a:p>
            <a:r>
              <a:rPr lang="en-US" dirty="0"/>
              <a:t>We also examine differences by </a:t>
            </a:r>
            <a:r>
              <a:rPr lang="en-US" b="1" dirty="0"/>
              <a:t>place</a:t>
            </a:r>
            <a:r>
              <a:rPr lang="en-US" dirty="0"/>
              <a:t> — looking at suburban Cook County, CCDPH health districts, municipalities, zip codes, and even census tracts. This level of detail helps us identify where resources and interventions are most needed.</a:t>
            </a:r>
          </a:p>
          <a:p>
            <a:endParaRPr lang="en-US" dirty="0"/>
          </a:p>
          <a:p>
            <a:r>
              <a:rPr lang="en-US" dirty="0"/>
              <a:t>And finally, we look at </a:t>
            </a:r>
            <a:r>
              <a:rPr lang="en-US" b="1" dirty="0"/>
              <a:t>time periods</a:t>
            </a:r>
            <a:r>
              <a:rPr lang="en-US" dirty="0"/>
              <a:t> — whether trends are happening month to month, within a single year, or across multiple years. This helps us track changes over time and evaluate the impact of public health actions.</a:t>
            </a:r>
          </a:p>
          <a:p>
            <a:endParaRPr lang="en-US" dirty="0"/>
          </a:p>
          <a:p>
            <a:r>
              <a:rPr lang="en-US" dirty="0"/>
              <a:t>So in practice, epidemiology applies health equity by not just describing outcomes, but by asking: </a:t>
            </a:r>
            <a:r>
              <a:rPr lang="en-US" i="1" dirty="0"/>
              <a:t>Who is most impacted? Where are the disparities happening? And how are they changing over time?</a:t>
            </a:r>
            <a:endParaRPr lang="en-US" dirty="0"/>
          </a:p>
          <a:p>
            <a:endParaRPr lang="en-US" dirty="0"/>
          </a:p>
          <a:p>
            <a:r>
              <a:rPr lang="en-US" dirty="0"/>
              <a:t>With that, I’ll </a:t>
            </a:r>
            <a:r>
              <a:rPr lang="en-US" b="1" dirty="0"/>
              <a:t>pass it to Madison</a:t>
            </a:r>
            <a:r>
              <a:rPr lang="en-US" dirty="0"/>
              <a:t> to show you how this looks with some real-world examples."</a:t>
            </a:r>
          </a:p>
          <a:p>
            <a:pPr marL="285750" indent="-285750">
              <a:lnSpc>
                <a:spcPct val="90000"/>
              </a:lnSpc>
              <a:spcBef>
                <a:spcPts val="1000"/>
              </a:spcBef>
              <a:buFont typeface="Arial"/>
              <a:buChar char="•"/>
            </a:pPr>
            <a:endParaRPr lang="en-US" dirty="0">
              <a:solidFill>
                <a:srgbClr val="161616"/>
              </a:solidFill>
              <a:latin typeface="Atkinson Hyperlegible"/>
            </a:endParaRPr>
          </a:p>
          <a:p>
            <a:pPr lvl="1">
              <a:lnSpc>
                <a:spcPct val="90000"/>
              </a:lnSpc>
              <a:spcBef>
                <a:spcPts val="500"/>
              </a:spcBef>
              <a:buFont typeface="Arial,Sans-Serif"/>
              <a:buChar char="•"/>
            </a:pPr>
            <a:endParaRPr lang="en-US" dirty="0">
              <a:solidFill>
                <a:srgbClr val="161616"/>
              </a:solidFill>
            </a:endParaRPr>
          </a:p>
          <a:p>
            <a:pPr lvl="1">
              <a:lnSpc>
                <a:spcPct val="90000"/>
              </a:lnSpc>
              <a:spcBef>
                <a:spcPts val="500"/>
              </a:spcBef>
              <a:buFont typeface="Arial,Sans-Serif"/>
              <a:buChar char="•"/>
            </a:pPr>
            <a:endParaRPr lang="en-US" dirty="0">
              <a:solidFill>
                <a:srgbClr val="161616"/>
              </a:solidFill>
            </a:endParaRPr>
          </a:p>
        </p:txBody>
      </p:sp>
      <p:sp>
        <p:nvSpPr>
          <p:cNvPr id="4" name="Slide Number Placeholder 3">
            <a:extLst>
              <a:ext uri="{FF2B5EF4-FFF2-40B4-BE49-F238E27FC236}">
                <a16:creationId xmlns:a16="http://schemas.microsoft.com/office/drawing/2014/main" id="{7CE5CA9C-6C8D-6D89-72DF-CA92C16D132F}"/>
              </a:ext>
            </a:extLst>
          </p:cNvPr>
          <p:cNvSpPr>
            <a:spLocks noGrp="1"/>
          </p:cNvSpPr>
          <p:nvPr>
            <p:ph type="sldNum" sz="quarter" idx="5"/>
          </p:nvPr>
        </p:nvSpPr>
        <p:spPr/>
        <p:txBody>
          <a:bodyPr/>
          <a:lstStyle/>
          <a:p>
            <a:fld id="{55D387F3-4B50-6449-9F75-FA0BCFBAAE64}" type="slidenum">
              <a:rPr lang="en-US" smtClean="0"/>
              <a:pPr/>
              <a:t>11</a:t>
            </a:fld>
            <a:endParaRPr lang="en-US"/>
          </a:p>
        </p:txBody>
      </p:sp>
    </p:spTree>
    <p:extLst>
      <p:ext uri="{BB962C8B-B14F-4D97-AF65-F5344CB8AC3E}">
        <p14:creationId xmlns:p14="http://schemas.microsoft.com/office/powerpoint/2010/main" val="70655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Link to indicator: </a:t>
            </a:r>
            <a:r>
              <a:rPr lang="en-US">
                <a:latin typeface="Atkinson Hyperlegible"/>
                <a:hlinkClick r:id="rId3"/>
              </a:rPr>
              <a:t>https://cookcountyhealthatlas.org/indicators/JG8JNTF?tab=chart</a:t>
            </a:r>
            <a:r>
              <a:rPr lang="en-US">
                <a:latin typeface="Atkinson Hyperlegible"/>
              </a:rPr>
              <a:t> </a:t>
            </a:r>
          </a:p>
          <a:p>
            <a:endParaRPr lang="en-US">
              <a:latin typeface="Atkinson Hyperlegible"/>
              <a:ea typeface="Calibri"/>
              <a:cs typeface="Calibri"/>
            </a:endParaRPr>
          </a:p>
          <a:p>
            <a:r>
              <a:rPr lang="en-US">
                <a:latin typeface="Atkinson Hyperlegible"/>
                <a:ea typeface="Calibri"/>
                <a:cs typeface="Calibri"/>
              </a:rPr>
              <a:t>Intro to interpretation, we will come back to this later</a:t>
            </a:r>
          </a:p>
        </p:txBody>
      </p:sp>
      <p:sp>
        <p:nvSpPr>
          <p:cNvPr id="4" name="Slide Number Placeholder 3"/>
          <p:cNvSpPr>
            <a:spLocks noGrp="1"/>
          </p:cNvSpPr>
          <p:nvPr>
            <p:ph type="sldNum" sz="quarter" idx="5"/>
          </p:nvPr>
        </p:nvSpPr>
        <p:spPr/>
        <p:txBody>
          <a:bodyPr/>
          <a:lstStyle/>
          <a:p>
            <a:fld id="{55D387F3-4B50-6449-9F75-FA0BCFBAAE64}" type="slidenum">
              <a:rPr lang="en-US" smtClean="0"/>
              <a:pPr/>
              <a:t>12</a:t>
            </a:fld>
            <a:endParaRPr lang="en-US"/>
          </a:p>
        </p:txBody>
      </p:sp>
    </p:spTree>
    <p:extLst>
      <p:ext uri="{BB962C8B-B14F-4D97-AF65-F5344CB8AC3E}">
        <p14:creationId xmlns:p14="http://schemas.microsoft.com/office/powerpoint/2010/main" val="1054984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solidFill>
                <a:srgbClr val="09233F"/>
              </a:solidFill>
            </a:endParaRPr>
          </a:p>
          <a:p>
            <a:pPr marL="285750" indent="-285750">
              <a:buFont typeface="Arial,Sans-Serif"/>
              <a:buChar char="•"/>
            </a:pPr>
            <a:r>
              <a:rPr lang="en-US">
                <a:solidFill>
                  <a:schemeClr val="tx1">
                    <a:lumMod val="90000"/>
                    <a:lumOff val="10000"/>
                  </a:schemeClr>
                </a:solidFill>
                <a:latin typeface="Atkinson Hyperlegible"/>
              </a:rPr>
              <a:t>Cities with rates in the upper quintile are largely clustered in the south and west areas of suburban Cook County.</a:t>
            </a:r>
            <a:endParaRPr lang="en-US">
              <a:latin typeface="Atkinson Hyperlegible"/>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13</a:t>
            </a:fld>
            <a:endParaRPr lang="en-US"/>
          </a:p>
        </p:txBody>
      </p:sp>
    </p:spTree>
    <p:extLst>
      <p:ext uri="{BB962C8B-B14F-4D97-AF65-F5344CB8AC3E}">
        <p14:creationId xmlns:p14="http://schemas.microsoft.com/office/powerpoint/2010/main" val="330011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a:p>
            <a:endParaRPr lang="en-US" dirty="0"/>
          </a:p>
          <a:p>
            <a:r>
              <a:rPr lang="en-US" dirty="0"/>
              <a:t>"Now let’s talk about </a:t>
            </a:r>
            <a:r>
              <a:rPr lang="en-US" b="1" dirty="0"/>
              <a:t>population health data</a:t>
            </a:r>
            <a:r>
              <a:rPr lang="en-US" dirty="0"/>
              <a:t>.</a:t>
            </a:r>
          </a:p>
          <a:p>
            <a:endParaRPr lang="en-US" dirty="0"/>
          </a:p>
          <a:p>
            <a:r>
              <a:rPr lang="en-US" dirty="0"/>
              <a:t>When we say </a:t>
            </a:r>
            <a:r>
              <a:rPr lang="en-US" i="1" dirty="0"/>
              <a:t>population health</a:t>
            </a:r>
            <a:r>
              <a:rPr lang="en-US" dirty="0"/>
              <a:t>, we’re referring to the health outcomes of a group of individuals, and just as importantly, how those outcomes are distributed within the group.</a:t>
            </a:r>
          </a:p>
          <a:p>
            <a:endParaRPr lang="en-US" dirty="0"/>
          </a:p>
          <a:p>
            <a:r>
              <a:rPr lang="en-US" b="1" dirty="0"/>
              <a:t>Population health data</a:t>
            </a:r>
            <a:r>
              <a:rPr lang="en-US" dirty="0"/>
              <a:t> is the systematic collection and analysis of information about these outcomes for a defined group of people.</a:t>
            </a:r>
          </a:p>
          <a:p>
            <a:endParaRPr lang="en-US" dirty="0"/>
          </a:p>
          <a:p>
            <a:r>
              <a:rPr lang="en-US" dirty="0"/>
              <a:t>There are many different </a:t>
            </a:r>
            <a:r>
              <a:rPr lang="en-US" b="1" dirty="0"/>
              <a:t>sources of data</a:t>
            </a:r>
            <a:r>
              <a:rPr lang="en-US" dirty="0"/>
              <a:t> we rely on, such as:</a:t>
            </a:r>
          </a:p>
          <a:p>
            <a:endParaRPr lang="en-US" dirty="0"/>
          </a:p>
          <a:p>
            <a:r>
              <a:rPr lang="en-US" b="1" dirty="0"/>
              <a:t>Surveys</a:t>
            </a:r>
            <a:r>
              <a:rPr lang="en-US" dirty="0"/>
              <a:t> — like health behavior surveys that ask about risk factors or access to care</a:t>
            </a:r>
          </a:p>
          <a:p>
            <a:r>
              <a:rPr lang="en-US" b="1" dirty="0"/>
              <a:t>Vital statistics</a:t>
            </a:r>
            <a:r>
              <a:rPr lang="en-US" dirty="0"/>
              <a:t> — birth and death record data</a:t>
            </a:r>
          </a:p>
          <a:p>
            <a:r>
              <a:rPr lang="en-US" b="1" dirty="0"/>
              <a:t>Hospital and coroner case reports</a:t>
            </a:r>
            <a:r>
              <a:rPr lang="en-US" dirty="0"/>
              <a:t> — which track diseases, causes of death, and emerging issues</a:t>
            </a:r>
          </a:p>
          <a:p>
            <a:r>
              <a:rPr lang="en-US" b="1" dirty="0"/>
              <a:t>Electronic health records</a:t>
            </a:r>
            <a:r>
              <a:rPr lang="en-US" dirty="0"/>
              <a:t> — which provide real-time clinical information</a:t>
            </a:r>
          </a:p>
          <a:p>
            <a:r>
              <a:rPr lang="en-US" b="1" dirty="0"/>
              <a:t>Census data</a:t>
            </a:r>
            <a:r>
              <a:rPr lang="en-US" dirty="0"/>
              <a:t> — which helps us understand demographics and population trends</a:t>
            </a:r>
          </a:p>
          <a:p>
            <a:r>
              <a:rPr lang="en-US" dirty="0"/>
              <a:t>But it’s also important to acknowledge </a:t>
            </a:r>
            <a:r>
              <a:rPr lang="en-US" b="1" dirty="0"/>
              <a:t>limitations</a:t>
            </a:r>
            <a:r>
              <a:rPr lang="en-US" dirty="0"/>
              <a:t>:</a:t>
            </a:r>
          </a:p>
          <a:p>
            <a:r>
              <a:rPr lang="en-US" dirty="0"/>
              <a:t>Sometimes data has a </a:t>
            </a:r>
            <a:r>
              <a:rPr lang="en-US" b="1" dirty="0"/>
              <a:t>lag</a:t>
            </a:r>
            <a:r>
              <a:rPr lang="en-US" dirty="0"/>
              <a:t> — by the time we receive and analyze it, the situation may have already shifted</a:t>
            </a:r>
          </a:p>
          <a:p>
            <a:r>
              <a:rPr lang="en-US" dirty="0"/>
              <a:t>We must always balance data use with </a:t>
            </a:r>
            <a:r>
              <a:rPr lang="en-US" b="1" dirty="0"/>
              <a:t>patient privacy protections</a:t>
            </a:r>
            <a:endParaRPr lang="en-US" dirty="0"/>
          </a:p>
          <a:p>
            <a:r>
              <a:rPr lang="en-US" dirty="0"/>
              <a:t>And not all surveys or rates are fully </a:t>
            </a:r>
            <a:r>
              <a:rPr lang="en-US" b="1" dirty="0"/>
              <a:t>generalizable</a:t>
            </a:r>
            <a:r>
              <a:rPr lang="en-US" dirty="0"/>
              <a:t> — meaning they may not represent every community equally</a:t>
            </a:r>
          </a:p>
          <a:p>
            <a:r>
              <a:rPr lang="en-US" dirty="0"/>
              <a:t>Even with these challenges, population health data gives us a powerful lens to see health patterns, identify disparities, and inform decision-making."</a:t>
            </a:r>
          </a:p>
          <a:p>
            <a:endParaRPr lang="en-US" dirty="0"/>
          </a:p>
          <a:p>
            <a:endParaRPr lang="en-US" dirty="0"/>
          </a:p>
          <a:p>
            <a:endParaRPr lang="en-US" dirty="0"/>
          </a:p>
          <a:p>
            <a:endParaRPr lang="en-US" dirty="0"/>
          </a:p>
          <a:p>
            <a:r>
              <a:rPr lang="en-US" dirty="0"/>
              <a:t>As mentioned, we have data from various sources of data from the Health Atlas, including data from IDPH, Suburban Cook County Health Survey, Behavioral Risk Factor Surveillance System, and more. </a:t>
            </a:r>
            <a:endParaRPr lang="en-US" dirty="0">
              <a:solidFill>
                <a:srgbClr val="444444"/>
              </a:solidFill>
            </a:endParaRPr>
          </a:p>
          <a:p>
            <a:endParaRPr lang="en-US" dirty="0">
              <a:solidFill>
                <a:srgbClr val="444444"/>
              </a:solidFill>
            </a:endParaRPr>
          </a:p>
          <a:p>
            <a:r>
              <a:rPr lang="en-US" dirty="0"/>
              <a:t>But, our data is often limited, we don’t have all knowledge through the data, there are some questions we can't directly answer from data, and some data has a "lag" meaning that we may not have data up to the current year. However, even though there are limitations, there is still a lot of information we can learn from data. </a:t>
            </a:r>
          </a:p>
          <a:p>
            <a:endParaRPr lang="en-US" dirty="0"/>
          </a:p>
          <a:p>
            <a:r>
              <a:rPr lang="en-US" dirty="0"/>
              <a:t>Population health refers to the health outcomes of a group of individuals, as well as how those outcomes are distributed within the group. Epidemiology is the scientific study of the patterns, causes, and effects of health and disease conditions in populations. It forms the foundation for public health interventions and preventive medicine. As a core discipline of public health, epidemiology provides essential methods for conducting research, identifying disease risk factors, and guiding evidence-based clinical practices and treatment strategies.</a:t>
            </a:r>
          </a:p>
        </p:txBody>
      </p:sp>
      <p:sp>
        <p:nvSpPr>
          <p:cNvPr id="4" name="Slide Number Placeholder 3"/>
          <p:cNvSpPr>
            <a:spLocks noGrp="1"/>
          </p:cNvSpPr>
          <p:nvPr>
            <p:ph type="sldNum" sz="quarter" idx="5"/>
          </p:nvPr>
        </p:nvSpPr>
        <p:spPr/>
        <p:txBody>
          <a:bodyPr/>
          <a:lstStyle/>
          <a:p>
            <a:fld id="{55D387F3-4B50-6449-9F75-FA0BCFBAAE64}" type="slidenum">
              <a:rPr lang="en-US" smtClean="0"/>
              <a:pPr/>
              <a:t>15</a:t>
            </a:fld>
            <a:endParaRPr lang="en-US"/>
          </a:p>
        </p:txBody>
      </p:sp>
    </p:spTree>
    <p:extLst>
      <p:ext uri="{BB962C8B-B14F-4D97-AF65-F5344CB8AC3E}">
        <p14:creationId xmlns:p14="http://schemas.microsoft.com/office/powerpoint/2010/main" val="67466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just talked about what population health data is and where it comes from — now let’s think about how we actually </a:t>
            </a:r>
            <a:r>
              <a:rPr lang="en-US" i="1" dirty="0"/>
              <a:t>use</a:t>
            </a:r>
            <a:r>
              <a:rPr lang="en-US" dirty="0"/>
              <a:t> it.</a:t>
            </a:r>
          </a:p>
          <a:p>
            <a:endParaRPr lang="en-US" dirty="0"/>
          </a:p>
          <a:p>
            <a:r>
              <a:rPr lang="en-US" dirty="0"/>
              <a:t>For example, as epidemiologists, we use population health data to generate knowledge that can be applied directly to public health practice, policy-making, and intervention strategies.</a:t>
            </a:r>
          </a:p>
          <a:p>
            <a:endParaRPr lang="en-US" dirty="0"/>
          </a:p>
          <a:p>
            <a:r>
              <a:rPr lang="en-US" dirty="0"/>
              <a:t>But I want to hear from you: </a:t>
            </a:r>
            <a:r>
              <a:rPr lang="en-US" b="1" dirty="0"/>
              <a:t>How can population health data inform the communities you serve, or the organizations you work with?</a:t>
            </a:r>
          </a:p>
          <a:p>
            <a:endParaRPr lang="en-US" dirty="0"/>
          </a:p>
          <a:p>
            <a:r>
              <a:rPr lang="en-US" dirty="0"/>
              <a:t>Maybe it’s helping tell the story of disparities in your neighborhood, maybe it’s guiding funding requests, or maybe it’s shaping how your organization designs programs.</a:t>
            </a:r>
          </a:p>
          <a:p>
            <a:endParaRPr lang="en-US" dirty="0"/>
          </a:p>
          <a:p>
            <a:r>
              <a:rPr lang="en-US" dirty="0"/>
              <a:t>I’d love for one or two people to come off mute and share your thoughts. And for others, please feel free to add your ideas in the chat — we’ll take a moment to pause so we can hear from you.“</a:t>
            </a:r>
          </a:p>
          <a:p>
            <a:endParaRPr lang="en-US" dirty="0"/>
          </a:p>
          <a:p>
            <a:r>
              <a:rPr lang="en-US" dirty="0"/>
              <a:t>ANSWER</a:t>
            </a:r>
          </a:p>
          <a:p>
            <a:endParaRPr lang="en-US" dirty="0"/>
          </a:p>
          <a:p>
            <a:r>
              <a:rPr lang="en-US" sz="1200" b="0" i="0" kern="1200" dirty="0">
                <a:solidFill>
                  <a:schemeClr val="tx1"/>
                </a:solidFill>
                <a:effectLst/>
                <a:latin typeface="Atkinson Hyperlegible" pitchFamily="2" charset="77"/>
                <a:ea typeface="+mn-ea"/>
                <a:cs typeface="+mn-cs"/>
              </a:rPr>
              <a:t>With that, I’ll </a:t>
            </a:r>
            <a:r>
              <a:rPr lang="en-US" sz="1200" b="1" i="0" kern="1200" dirty="0">
                <a:solidFill>
                  <a:schemeClr val="tx1"/>
                </a:solidFill>
                <a:effectLst/>
                <a:latin typeface="Atkinson Hyperlegible" pitchFamily="2" charset="77"/>
                <a:ea typeface="+mn-ea"/>
                <a:cs typeface="+mn-cs"/>
              </a:rPr>
              <a:t>pass it to Madison</a:t>
            </a:r>
            <a:r>
              <a:rPr lang="en-US" sz="1200" b="0" i="0" kern="1200" dirty="0">
                <a:solidFill>
                  <a:schemeClr val="tx1"/>
                </a:solidFill>
                <a:effectLst/>
                <a:latin typeface="Atkinson Hyperlegible" pitchFamily="2" charset="77"/>
                <a:ea typeface="+mn-ea"/>
                <a:cs typeface="+mn-cs"/>
              </a:rPr>
              <a:t> to show you how this looks with some real-world examples." </a:t>
            </a:r>
            <a:endParaRPr lang="en-US" dirty="0"/>
          </a:p>
        </p:txBody>
      </p:sp>
      <p:sp>
        <p:nvSpPr>
          <p:cNvPr id="4" name="Slide Number Placeholder 3"/>
          <p:cNvSpPr>
            <a:spLocks noGrp="1"/>
          </p:cNvSpPr>
          <p:nvPr>
            <p:ph type="sldNum" sz="quarter" idx="5"/>
          </p:nvPr>
        </p:nvSpPr>
        <p:spPr/>
        <p:txBody>
          <a:bodyPr/>
          <a:lstStyle/>
          <a:p>
            <a:fld id="{55D387F3-4B50-6449-9F75-FA0BCFBAAE64}" type="slidenum">
              <a:rPr lang="en-US" smtClean="0"/>
              <a:pPr/>
              <a:t>16</a:t>
            </a:fld>
            <a:endParaRPr lang="en-US"/>
          </a:p>
        </p:txBody>
      </p:sp>
    </p:spTree>
    <p:extLst>
      <p:ext uri="{BB962C8B-B14F-4D97-AF65-F5344CB8AC3E}">
        <p14:creationId xmlns:p14="http://schemas.microsoft.com/office/powerpoint/2010/main" val="136112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78D8-B2B8-4325-08F0-6EFD5D78E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F208A-CEBE-3461-8B7D-8408788D8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72176-CD15-CD11-85C8-F437DFE557CD}"/>
              </a:ext>
            </a:extLst>
          </p:cNvPr>
          <p:cNvSpPr>
            <a:spLocks noGrp="1"/>
          </p:cNvSpPr>
          <p:nvPr>
            <p:ph type="body" idx="1"/>
          </p:nvPr>
        </p:nvSpPr>
        <p:spPr/>
        <p:txBody>
          <a:bodyPr/>
          <a:lstStyle/>
          <a:p>
            <a:r>
              <a:rPr lang="en-US">
                <a:latin typeface="Calibri"/>
                <a:ea typeface="Calibri"/>
                <a:cs typeface="Calibri"/>
              </a:rPr>
              <a:t>Notes from Alfreda: </a:t>
            </a:r>
          </a:p>
          <a:p>
            <a:r>
              <a:rPr lang="en-US">
                <a:solidFill>
                  <a:srgbClr val="333333"/>
                </a:solidFill>
              </a:rPr>
              <a:t>Condense Lead slides into overview</a:t>
            </a:r>
            <a:endParaRPr lang="en-US"/>
          </a:p>
          <a:p>
            <a:r>
              <a:rPr lang="en-US">
                <a:solidFill>
                  <a:srgbClr val="333333"/>
                </a:solidFill>
              </a:rPr>
              <a:t>Add in limitations - data can't fulfill prevention without resources, timelines - chronic disease isn't always the most up to date data </a:t>
            </a:r>
            <a:endParaRPr lang="en-US"/>
          </a:p>
          <a:p>
            <a:r>
              <a:rPr lang="en-US">
                <a:solidFill>
                  <a:srgbClr val="333333"/>
                </a:solidFill>
                <a:latin typeface="Atkinson Hyperlegible"/>
              </a:rPr>
              <a:t>Incorporating more discussion on understanding community systems better/ how can this be applied in lower resource settings</a:t>
            </a:r>
            <a:endParaRPr lang="en-US">
              <a:latin typeface="Atkinson Hyperlegible"/>
            </a:endParaRPr>
          </a:p>
          <a:p>
            <a:r>
              <a:rPr lang="en-US">
                <a:solidFill>
                  <a:srgbClr val="333333"/>
                </a:solidFill>
                <a:latin typeface="Atkinson Hyperlegible"/>
              </a:rPr>
              <a:t>Integrate key performance measures/metrics</a:t>
            </a:r>
            <a:endParaRPr lang="en-US">
              <a:latin typeface="Atkinson Hyperlegible"/>
            </a:endParaRPr>
          </a:p>
          <a:p>
            <a:br>
              <a:rPr lang="en-US"/>
            </a:br>
            <a:endParaRPr lang="en-US"/>
          </a:p>
        </p:txBody>
      </p:sp>
      <p:sp>
        <p:nvSpPr>
          <p:cNvPr id="4" name="Slide Number Placeholder 3">
            <a:extLst>
              <a:ext uri="{FF2B5EF4-FFF2-40B4-BE49-F238E27FC236}">
                <a16:creationId xmlns:a16="http://schemas.microsoft.com/office/drawing/2014/main" id="{DFC07AC1-90C6-9449-FCF7-72001911F2BB}"/>
              </a:ext>
            </a:extLst>
          </p:cNvPr>
          <p:cNvSpPr>
            <a:spLocks noGrp="1"/>
          </p:cNvSpPr>
          <p:nvPr>
            <p:ph type="sldNum" sz="quarter" idx="5"/>
          </p:nvPr>
        </p:nvSpPr>
        <p:spPr/>
        <p:txBody>
          <a:bodyPr/>
          <a:lstStyle/>
          <a:p>
            <a:fld id="{55D387F3-4B50-6449-9F75-FA0BCFBAAE64}" type="slidenum">
              <a:rPr lang="en-US" smtClean="0"/>
              <a:pPr/>
              <a:t>17</a:t>
            </a:fld>
            <a:endParaRPr lang="en-US"/>
          </a:p>
        </p:txBody>
      </p:sp>
    </p:spTree>
    <p:extLst>
      <p:ext uri="{BB962C8B-B14F-4D97-AF65-F5344CB8AC3E}">
        <p14:creationId xmlns:p14="http://schemas.microsoft.com/office/powerpoint/2010/main" val="3788637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Notes from Alfreda: </a:t>
            </a:r>
          </a:p>
          <a:p>
            <a:r>
              <a:rPr lang="en-US">
                <a:solidFill>
                  <a:srgbClr val="333333"/>
                </a:solidFill>
              </a:rPr>
              <a:t>Condense Lead slides into overview</a:t>
            </a:r>
            <a:endParaRPr lang="en-US"/>
          </a:p>
          <a:p>
            <a:r>
              <a:rPr lang="en-US">
                <a:solidFill>
                  <a:srgbClr val="333333"/>
                </a:solidFill>
              </a:rPr>
              <a:t>Add in limitations - data can't fulfill prevention without resources, timelines - chronic disease isn't always the most up to date data </a:t>
            </a:r>
            <a:endParaRPr lang="en-US"/>
          </a:p>
          <a:p>
            <a:r>
              <a:rPr lang="en-US">
                <a:solidFill>
                  <a:srgbClr val="333333"/>
                </a:solidFill>
                <a:latin typeface="Atkinson Hyperlegible"/>
              </a:rPr>
              <a:t>Incorporating more discussion on understanding community systems better/ how can this be applied in lower resource settings</a:t>
            </a:r>
            <a:endParaRPr lang="en-US">
              <a:latin typeface="Atkinson Hyperlegible"/>
            </a:endParaRPr>
          </a:p>
          <a:p>
            <a:r>
              <a:rPr lang="en-US">
                <a:solidFill>
                  <a:srgbClr val="333333"/>
                </a:solidFill>
                <a:latin typeface="Atkinson Hyperlegible"/>
              </a:rPr>
              <a:t>Integrate key performance measures/metrics</a:t>
            </a:r>
            <a:endParaRPr lang="en-US">
              <a:latin typeface="Atkinson Hyperlegible"/>
            </a:endParaRPr>
          </a:p>
          <a:p>
            <a:br>
              <a:rPr lang="en-US"/>
            </a:br>
            <a:endParaRPr lang="en-US"/>
          </a:p>
        </p:txBody>
      </p:sp>
      <p:sp>
        <p:nvSpPr>
          <p:cNvPr id="4" name="Slide Number Placeholder 3"/>
          <p:cNvSpPr>
            <a:spLocks noGrp="1"/>
          </p:cNvSpPr>
          <p:nvPr>
            <p:ph type="sldNum" sz="quarter" idx="5"/>
          </p:nvPr>
        </p:nvSpPr>
        <p:spPr/>
        <p:txBody>
          <a:bodyPr/>
          <a:lstStyle/>
          <a:p>
            <a:fld id="{55D387F3-4B50-6449-9F75-FA0BCFBAAE64}" type="slidenum">
              <a:rPr lang="en-US" smtClean="0"/>
              <a:pPr/>
              <a:t>18</a:t>
            </a:fld>
            <a:endParaRPr lang="en-US"/>
          </a:p>
        </p:txBody>
      </p:sp>
    </p:spTree>
    <p:extLst>
      <p:ext uri="{BB962C8B-B14F-4D97-AF65-F5344CB8AC3E}">
        <p14:creationId xmlns:p14="http://schemas.microsoft.com/office/powerpoint/2010/main" val="22103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CHP Team Training - </a:t>
            </a:r>
            <a:r>
              <a:rPr lang="en-US">
                <a:solidFill>
                  <a:srgbClr val="21B6C1"/>
                </a:solidFill>
                <a:latin typeface="Atkinson Hyperlegible"/>
              </a:rPr>
              <a:t>Safety Protocol Development and Run through</a:t>
            </a:r>
            <a:endParaRPr lang="en-US">
              <a:latin typeface="Atkinson Hyperlegible"/>
            </a:endParaRPr>
          </a:p>
          <a:p>
            <a:r>
              <a:rPr lang="en-US">
                <a:solidFill>
                  <a:srgbClr val="09233F"/>
                </a:solidFill>
                <a:latin typeface="Atkinson Hyperlegible"/>
              </a:rPr>
              <a:t>Outreach and Education- </a:t>
            </a:r>
            <a:r>
              <a:rPr lang="en-US">
                <a:solidFill>
                  <a:srgbClr val="21B6C1"/>
                </a:solidFill>
                <a:latin typeface="Atkinson Hyperlegible"/>
              </a:rPr>
              <a:t>Flyers were canvassed in English &amp; Spanish</a:t>
            </a:r>
            <a:endParaRPr lang="en-US">
              <a:solidFill>
                <a:srgbClr val="000000"/>
              </a:solidFill>
              <a:latin typeface="Atkinson Hyperlegible"/>
            </a:endParaRPr>
          </a:p>
          <a:p>
            <a:endParaRPr lang="en-US">
              <a:solidFill>
                <a:srgbClr val="09233F"/>
              </a:solidFill>
            </a:endParaRPr>
          </a:p>
          <a:p>
            <a:endParaRPr lang="en-US">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20</a:t>
            </a:fld>
            <a:endParaRPr lang="en-US"/>
          </a:p>
        </p:txBody>
      </p:sp>
    </p:spTree>
    <p:extLst>
      <p:ext uri="{BB962C8B-B14F-4D97-AF65-F5344CB8AC3E}">
        <p14:creationId xmlns:p14="http://schemas.microsoft.com/office/powerpoint/2010/main" val="284512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If typing in the chat, please note which question you are answering</a:t>
            </a:r>
          </a:p>
        </p:txBody>
      </p:sp>
      <p:sp>
        <p:nvSpPr>
          <p:cNvPr id="4" name="Slide Number Placeholder 3"/>
          <p:cNvSpPr>
            <a:spLocks noGrp="1"/>
          </p:cNvSpPr>
          <p:nvPr>
            <p:ph type="sldNum" sz="quarter" idx="5"/>
          </p:nvPr>
        </p:nvSpPr>
        <p:spPr/>
        <p:txBody>
          <a:bodyPr/>
          <a:lstStyle/>
          <a:p>
            <a:fld id="{55D387F3-4B50-6449-9F75-FA0BCFBAAE64}" type="slidenum">
              <a:rPr lang="en-US" smtClean="0"/>
              <a:pPr/>
              <a:t>22</a:t>
            </a:fld>
            <a:endParaRPr lang="en-US"/>
          </a:p>
        </p:txBody>
      </p:sp>
    </p:spTree>
    <p:extLst>
      <p:ext uri="{BB962C8B-B14F-4D97-AF65-F5344CB8AC3E}">
        <p14:creationId xmlns:p14="http://schemas.microsoft.com/office/powerpoint/2010/main" val="1755237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so much for your participation in Module 1 of the Data Ambassador Program: </a:t>
            </a:r>
            <a:r>
              <a:rPr lang="en-US" i="1" dirty="0"/>
              <a:t>Introduction to Health Equity and Population Health Data.</a:t>
            </a:r>
          </a:p>
          <a:p>
            <a:endParaRPr lang="en-US" dirty="0"/>
          </a:p>
          <a:p>
            <a:r>
              <a:rPr lang="en-US" dirty="0"/>
              <a:t>We really appreciate the energy and thoughtful input you brought into today’s session — whether through the </a:t>
            </a:r>
            <a:r>
              <a:rPr lang="en-US" dirty="0" err="1"/>
              <a:t>Slido</a:t>
            </a:r>
            <a:r>
              <a:rPr lang="en-US" dirty="0"/>
              <a:t> activities, the discussion, or simply reflecting on how this connects to your work.</a:t>
            </a:r>
          </a:p>
          <a:p>
            <a:endParaRPr lang="en-US" dirty="0"/>
          </a:p>
          <a:p>
            <a:r>
              <a:rPr lang="en-US" dirty="0"/>
              <a:t>Our </a:t>
            </a:r>
            <a:r>
              <a:rPr lang="en-US" b="1" dirty="0"/>
              <a:t>next session</a:t>
            </a:r>
            <a:r>
              <a:rPr lang="en-US" dirty="0"/>
              <a:t> will be </a:t>
            </a:r>
            <a:r>
              <a:rPr lang="en-US" b="1" dirty="0"/>
              <a:t>in-person on Tuesday, September 9th, from 8:30AM to 12:30PM</a:t>
            </a:r>
            <a:r>
              <a:rPr lang="en-US" dirty="0"/>
              <a:t> at the </a:t>
            </a:r>
            <a:r>
              <a:rPr lang="en-US" b="1" dirty="0"/>
              <a:t>UIC School of Public Health, Room 132</a:t>
            </a:r>
            <a:r>
              <a:rPr lang="en-US" dirty="0"/>
              <a:t>. In that session, we’ll dive into </a:t>
            </a:r>
            <a:r>
              <a:rPr lang="en-US" b="1" dirty="0"/>
              <a:t>Module 2: Navigating the Health Atlas</a:t>
            </a:r>
            <a:r>
              <a:rPr lang="en-US" dirty="0"/>
              <a:t>, and </a:t>
            </a:r>
            <a:r>
              <a:rPr lang="en-US" b="1" dirty="0"/>
              <a:t>Module 3: Data Interpretation &amp; Application</a:t>
            </a:r>
            <a:r>
              <a:rPr lang="en-US" dirty="0"/>
              <a:t> — which is where you’ll start putting what you’ve learned into practice.</a:t>
            </a:r>
          </a:p>
          <a:p>
            <a:endParaRPr lang="en-US" dirty="0"/>
          </a:p>
          <a:p>
            <a:r>
              <a:rPr lang="en-US" dirty="0"/>
              <a:t>At the end of the full workshop series — after Module 4 — you’ll also get access to:</a:t>
            </a:r>
          </a:p>
          <a:p>
            <a:endParaRPr lang="en-US" dirty="0"/>
          </a:p>
          <a:p>
            <a:r>
              <a:rPr lang="en-US" dirty="0"/>
              <a:t>A </a:t>
            </a:r>
            <a:r>
              <a:rPr lang="en-US" b="1" dirty="0"/>
              <a:t>recording of all sessions</a:t>
            </a:r>
            <a:r>
              <a:rPr lang="en-US" dirty="0"/>
              <a:t>, and</a:t>
            </a:r>
          </a:p>
          <a:p>
            <a:endParaRPr lang="en-US" dirty="0"/>
          </a:p>
          <a:p>
            <a:r>
              <a:rPr lang="en-US" dirty="0"/>
              <a:t>A </a:t>
            </a:r>
            <a:r>
              <a:rPr lang="en-US" b="1" dirty="0"/>
              <a:t>Toolkit PDF</a:t>
            </a:r>
            <a:r>
              <a:rPr lang="en-US" dirty="0"/>
              <a:t> that pulls together the key materials and resources we’ve covered from Module 1 through Module 4.</a:t>
            </a:r>
          </a:p>
          <a:p>
            <a:endParaRPr lang="en-US" dirty="0"/>
          </a:p>
          <a:p>
            <a:r>
              <a:rPr lang="en-US" dirty="0"/>
              <a:t>We’re really excited to continue this journey with you. Thanks again for being here today — and we look forward to seeing you in person for our next session!"</a:t>
            </a:r>
          </a:p>
          <a:p>
            <a:endParaRPr lang="en-US" dirty="0"/>
          </a:p>
        </p:txBody>
      </p:sp>
      <p:sp>
        <p:nvSpPr>
          <p:cNvPr id="4" name="Slide Number Placeholder 3"/>
          <p:cNvSpPr>
            <a:spLocks noGrp="1"/>
          </p:cNvSpPr>
          <p:nvPr>
            <p:ph type="sldNum" sz="quarter" idx="5"/>
          </p:nvPr>
        </p:nvSpPr>
        <p:spPr/>
        <p:txBody>
          <a:bodyPr/>
          <a:lstStyle/>
          <a:p>
            <a:fld id="{55D387F3-4B50-6449-9F75-FA0BCFBAAE64}" type="slidenum">
              <a:rPr lang="en-US" smtClean="0"/>
              <a:pPr/>
              <a:t>23</a:t>
            </a:fld>
            <a:endParaRPr lang="en-US"/>
          </a:p>
        </p:txBody>
      </p:sp>
    </p:spTree>
    <p:extLst>
      <p:ext uri="{BB962C8B-B14F-4D97-AF65-F5344CB8AC3E}">
        <p14:creationId xmlns:p14="http://schemas.microsoft.com/office/powerpoint/2010/main" val="280885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solidFill>
                  <a:schemeClr val="accent6">
                    <a:lumMod val="10000"/>
                  </a:schemeClr>
                </a:solidFill>
                <a:latin typeface="Atkinson Hyperlegible"/>
              </a:rPr>
              <a:t>SAY: </a:t>
            </a:r>
            <a:endParaRPr lang="en-US" dirty="0">
              <a:solidFill>
                <a:schemeClr val="accent6">
                  <a:lumMod val="10000"/>
                </a:schemeClr>
              </a:solidFill>
            </a:endParaRPr>
          </a:p>
          <a:p>
            <a:r>
              <a:rPr lang="en-US" b="1" dirty="0"/>
              <a:t>Introduction to the Concept</a:t>
            </a:r>
            <a:br>
              <a:rPr lang="en-US" dirty="0"/>
            </a:br>
            <a:r>
              <a:rPr lang="en-US" dirty="0"/>
              <a:t>"So, you might be wondering — what exactly is a Data Ambassador?</a:t>
            </a:r>
          </a:p>
          <a:p>
            <a:r>
              <a:rPr lang="en-US" dirty="0"/>
              <a:t>A Data Ambassador is anyone who is passionate about using data to better understand their community and to help make change. This could be a community member, a student, a researcher, a teacher, a public health professional, or even a community-based organization."</a:t>
            </a:r>
          </a:p>
          <a:p>
            <a:endParaRPr lang="en-US" b="1" dirty="0"/>
          </a:p>
          <a:p>
            <a:r>
              <a:rPr lang="en-US" b="1" dirty="0"/>
              <a:t>Inclusivity &amp; Accessibility</a:t>
            </a:r>
            <a:br>
              <a:rPr lang="en-US" dirty="0"/>
            </a:br>
            <a:r>
              <a:rPr lang="en-US" dirty="0"/>
              <a:t>"The point here is that you don’t need to be a statistician or a data scientist to be a Data Ambassador. If you’re interested in understanding data and using it to tell the story of your community, you’re in the right place."</a:t>
            </a:r>
          </a:p>
          <a:p>
            <a:endParaRPr lang="en-US" b="1" dirty="0"/>
          </a:p>
          <a:p>
            <a:r>
              <a:rPr lang="en-US" b="1" dirty="0"/>
              <a:t>Program Purpose</a:t>
            </a:r>
            <a:br>
              <a:rPr lang="en-US" dirty="0"/>
            </a:br>
            <a:r>
              <a:rPr lang="en-US" dirty="0"/>
              <a:t>"The Data Ambassadors Program was created to provide community partners with foundational data literacy skills. Our goal is to reduce barriers to accessing and using population health data through the Cook County Health Atlas, so that more voices are represented in decision-making and advocacy.“</a:t>
            </a:r>
          </a:p>
          <a:p>
            <a:endParaRPr lang="en-US" dirty="0"/>
          </a:p>
          <a:p>
            <a:r>
              <a:rPr lang="en-US" dirty="0"/>
              <a:t>I also want to pause and thank the teams that made this possible — our colleagues in Epidemiology, Community Engagement &amp; Health Education, Behavioral Health, and Communications at CCDPH. We’re also grateful for our partners at UIC’s Population Health Analytics, Metrics, and Evaluation (PHAME) Center, as well as the 15 community-based organizations who co-designed this series with us.</a:t>
            </a:r>
            <a:endParaRPr lang="en-US" b="1" dirty="0"/>
          </a:p>
          <a:p>
            <a:endParaRPr lang="en-US" b="1" dirty="0"/>
          </a:p>
          <a:p>
            <a:r>
              <a:rPr lang="en-US" i="1" dirty="0"/>
              <a:t>This is one of four Modules in </a:t>
            </a:r>
            <a:r>
              <a:rPr lang="en-US" i="1"/>
              <a:t>the series. At </a:t>
            </a:r>
            <a:r>
              <a:rPr lang="en-US" i="1" dirty="0"/>
              <a:t>the end of the full workshop series — after Module 4 — you’ll also get access to:</a:t>
            </a:r>
            <a:endParaRPr lang="en-US" dirty="0"/>
          </a:p>
          <a:p>
            <a:r>
              <a:rPr lang="en-US" dirty="0"/>
              <a:t>A </a:t>
            </a:r>
            <a:r>
              <a:rPr lang="en-US" b="1" dirty="0"/>
              <a:t>recording of all sessions</a:t>
            </a:r>
            <a:r>
              <a:rPr lang="en-US" dirty="0"/>
              <a:t>, and</a:t>
            </a:r>
          </a:p>
          <a:p>
            <a:r>
              <a:rPr lang="en-US" dirty="0"/>
              <a:t>A </a:t>
            </a:r>
            <a:r>
              <a:rPr lang="en-US" b="1" dirty="0"/>
              <a:t>Toolkit PDF</a:t>
            </a:r>
            <a:r>
              <a:rPr lang="en-US" dirty="0"/>
              <a:t> that pulls together the key materials and resources we’ve covered from Module 1 through Module 4.</a:t>
            </a:r>
          </a:p>
          <a:p>
            <a:endParaRPr lang="en-US" b="1" dirty="0"/>
          </a:p>
          <a:p>
            <a:endParaRPr lang="en-US" b="1" dirty="0"/>
          </a:p>
          <a:p>
            <a:endParaRPr lang="en-US" b="1" dirty="0"/>
          </a:p>
          <a:p>
            <a:r>
              <a:rPr lang="en-US" b="1" dirty="0"/>
              <a:t>Transition</a:t>
            </a:r>
            <a:br>
              <a:rPr lang="en-US" dirty="0"/>
            </a:br>
            <a:r>
              <a:rPr lang="en-US" dirty="0"/>
              <a:t>"Throughout this program, you’ll see how the Atlas can be a tool not just for professionals, but for all of us to better understand and address the health needs of our communities.“</a:t>
            </a:r>
          </a:p>
          <a:p>
            <a:r>
              <a:rPr lang="en-US" dirty="0"/>
              <a:t>With that, I’ll hand it off to Madison."</a:t>
            </a:r>
          </a:p>
          <a:p>
            <a:pPr marL="171450" indent="-171450">
              <a:buFont typeface="Arial"/>
              <a:buChar char="•"/>
            </a:pPr>
            <a:endParaRPr lang="en-US" dirty="0">
              <a:solidFill>
                <a:schemeClr val="accent6">
                  <a:lumMod val="10000"/>
                </a:schemeClr>
              </a:solidFill>
              <a:latin typeface="Atkinson Hyperlegible"/>
            </a:endParaRPr>
          </a:p>
          <a:p>
            <a:endParaRPr lang="en-US" dirty="0">
              <a:solidFill>
                <a:srgbClr val="0B1107"/>
              </a:solidFill>
            </a:endParaRPr>
          </a:p>
          <a:p>
            <a:endParaRPr lang="en-US" dirty="0">
              <a:solidFill>
                <a:srgbClr val="0B1107"/>
              </a:solidFill>
            </a:endParaRPr>
          </a:p>
          <a:p>
            <a:endParaRPr lang="en-US" b="1" dirty="0">
              <a:solidFill>
                <a:srgbClr val="0B1107"/>
              </a:solidFill>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3</a:t>
            </a:fld>
            <a:endParaRPr lang="en-US"/>
          </a:p>
        </p:txBody>
      </p:sp>
    </p:spTree>
    <p:extLst>
      <p:ext uri="{BB962C8B-B14F-4D97-AF65-F5344CB8AC3E}">
        <p14:creationId xmlns:p14="http://schemas.microsoft.com/office/powerpoint/2010/main" val="333786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tkinson Hyperlegible"/>
              </a:rPr>
              <a:t>SAY:</a:t>
            </a:r>
            <a:endParaRPr lang="en-US"/>
          </a:p>
          <a:p>
            <a:r>
              <a:rPr lang="en-US">
                <a:latin typeface="Atkinson Hyperlegible"/>
              </a:rPr>
              <a:t>To kick things off, we’re going to start with a quick icebreaker using </a:t>
            </a:r>
            <a:r>
              <a:rPr lang="en-US" err="1">
                <a:latin typeface="Atkinson Hyperlegible"/>
              </a:rPr>
              <a:t>Slido</a:t>
            </a:r>
            <a:r>
              <a:rPr lang="en-US">
                <a:latin typeface="Atkinson Hyperlegible"/>
              </a:rPr>
              <a:t>.</a:t>
            </a:r>
            <a:br>
              <a:rPr lang="en-US"/>
            </a:br>
            <a:endParaRPr lang="en-US">
              <a:latin typeface="Atkinson Hyperlegible"/>
            </a:endParaRPr>
          </a:p>
          <a:p>
            <a:r>
              <a:rPr lang="en-US">
                <a:latin typeface="Atkinson Hyperlegible"/>
              </a:rPr>
              <a:t>Please take a moment to go to </a:t>
            </a:r>
            <a:r>
              <a:rPr lang="en-US" b="1">
                <a:latin typeface="Atkinson Hyperlegible"/>
              </a:rPr>
              <a:t>slido.com</a:t>
            </a:r>
            <a:r>
              <a:rPr lang="en-US">
                <a:latin typeface="Atkinson Hyperlegible"/>
              </a:rPr>
              <a:t> on your phone or computer, and enter the code: </a:t>
            </a:r>
            <a:r>
              <a:rPr lang="en-US" b="1">
                <a:latin typeface="Atkinson Hyperlegible"/>
              </a:rPr>
              <a:t>1852990</a:t>
            </a:r>
            <a:r>
              <a:rPr lang="en-US">
                <a:latin typeface="Atkinson Hyperlegible"/>
              </a:rPr>
              <a:t> to join.</a:t>
            </a:r>
            <a:endParaRPr lang="en-US"/>
          </a:p>
          <a:p>
            <a:endParaRPr lang="en-US">
              <a:latin typeface="Atkinson Hyperlegible"/>
            </a:endParaRPr>
          </a:p>
          <a:p>
            <a:r>
              <a:rPr lang="en-US">
                <a:latin typeface="Atkinson Hyperlegible"/>
              </a:rPr>
              <a:t>This is a fun and easy way to get everyone engaged and connected as we begin—so don’t be shy, jump in!"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4</a:t>
            </a:fld>
            <a:endParaRPr lang="en-US"/>
          </a:p>
        </p:txBody>
      </p:sp>
    </p:spTree>
    <p:extLst>
      <p:ext uri="{BB962C8B-B14F-4D97-AF65-F5344CB8AC3E}">
        <p14:creationId xmlns:p14="http://schemas.microsoft.com/office/powerpoint/2010/main" val="339095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DD8B-9B28-1EDC-156D-07513D1B6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C63CE-1882-CFC5-85BD-7183A809F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3F0BA-CC45-443E-96D5-780D6F67EB21}"/>
              </a:ext>
            </a:extLst>
          </p:cNvPr>
          <p:cNvSpPr>
            <a:spLocks noGrp="1"/>
          </p:cNvSpPr>
          <p:nvPr>
            <p:ph type="body" idx="1"/>
          </p:nvPr>
        </p:nvSpPr>
        <p:spPr/>
        <p:txBody>
          <a:bodyPr/>
          <a:lstStyle/>
          <a:p>
            <a:r>
              <a:rPr lang="en-US" dirty="0">
                <a:solidFill>
                  <a:srgbClr val="161616"/>
                </a:solidFill>
                <a:latin typeface="Atkinson Hyperlegible"/>
              </a:rPr>
              <a:t>Module 1: Introduction to Health Equity and Population Health (why did we start with this module)</a:t>
            </a:r>
            <a:endParaRPr lang="en-US" dirty="0">
              <a:latin typeface="Atkinson Hyperlegible"/>
            </a:endParaRPr>
          </a:p>
          <a:p>
            <a:endParaRPr lang="en-US" dirty="0">
              <a:latin typeface="Calibri"/>
              <a:ea typeface="Calibri"/>
              <a:cs typeface="Calibri"/>
            </a:endParaRPr>
          </a:p>
          <a:p>
            <a:r>
              <a:rPr lang="en-US" dirty="0">
                <a:latin typeface="Calibri"/>
                <a:ea typeface="Calibri"/>
                <a:cs typeface="Calibri"/>
              </a:rPr>
              <a:t>We selected this module to kick off the Data Ambassador Program, as we want to lay a foundation of the connection between the work that many of you CBO's are engaged with, improving health and health equity within your communities. By providing targeted local access to care, health resources and support to Cook County residents, you work directly to improve health outcomes among the population. Today we will discuss the connections that exist between Health Equity and Population Health data, and how that can be used to serve our targeted communities. </a:t>
            </a:r>
          </a:p>
          <a:p>
            <a:endParaRPr lang="en-US" dirty="0">
              <a:latin typeface="Calibri"/>
              <a:ea typeface="Calibri"/>
              <a:cs typeface="Calibri"/>
            </a:endParaRPr>
          </a:p>
          <a:p>
            <a:r>
              <a:rPr lang="en-US" dirty="0">
                <a:latin typeface="Calibri"/>
                <a:ea typeface="Calibri"/>
                <a:cs typeface="Calibri"/>
              </a:rPr>
              <a:t>Other Recommendation</a:t>
            </a:r>
          </a:p>
          <a:p>
            <a:endParaRPr lang="en-US" dirty="0">
              <a:latin typeface="Calibri"/>
              <a:ea typeface="Calibri"/>
              <a:cs typeface="Calibri"/>
            </a:endParaRPr>
          </a:p>
          <a:p>
            <a:r>
              <a:rPr lang="en-US" dirty="0"/>
              <a:t>"As we begin Module 1, I want to share our learning objectives so you know what to expect from today’s session.</a:t>
            </a:r>
          </a:p>
          <a:p>
            <a:r>
              <a:rPr lang="en-US" dirty="0"/>
              <a:t>First, we’ll define </a:t>
            </a:r>
            <a:r>
              <a:rPr lang="en-US" b="1" dirty="0"/>
              <a:t>health equity</a:t>
            </a:r>
            <a:r>
              <a:rPr lang="en-US" dirty="0"/>
              <a:t> and explore how it connects to the field of </a:t>
            </a:r>
            <a:r>
              <a:rPr lang="en-US" b="1" dirty="0"/>
              <a:t>epidemiology</a:t>
            </a:r>
            <a:r>
              <a:rPr lang="en-US" dirty="0"/>
              <a:t>.</a:t>
            </a:r>
          </a:p>
          <a:p>
            <a:r>
              <a:rPr lang="en-US" dirty="0"/>
              <a:t>Second, we’ll talk about the </a:t>
            </a:r>
            <a:r>
              <a:rPr lang="en-US" b="1" dirty="0"/>
              <a:t>role of community</a:t>
            </a:r>
            <a:r>
              <a:rPr lang="en-US" dirty="0"/>
              <a:t> in achieving health equity — because equity can’t happen without community voices leading the way.</a:t>
            </a:r>
          </a:p>
          <a:p>
            <a:r>
              <a:rPr lang="en-US" dirty="0"/>
              <a:t>Third, we’ll look at </a:t>
            </a:r>
            <a:r>
              <a:rPr lang="en-US" b="1" dirty="0"/>
              <a:t>examples of population health data</a:t>
            </a:r>
            <a:r>
              <a:rPr lang="en-US" dirty="0"/>
              <a:t>, and how they help us recognize patterns in health outcomes across communities.</a:t>
            </a:r>
          </a:p>
          <a:p>
            <a:r>
              <a:rPr lang="en-US" dirty="0"/>
              <a:t>Finally, we’ll discuss how </a:t>
            </a:r>
            <a:r>
              <a:rPr lang="en-US" b="1" dirty="0"/>
              <a:t>data informs decision-making</a:t>
            </a:r>
            <a:r>
              <a:rPr lang="en-US" dirty="0"/>
              <a:t> in community health — from shaping programs to influencing policy.</a:t>
            </a:r>
          </a:p>
          <a:p>
            <a:r>
              <a:rPr lang="en-US" dirty="0"/>
              <a:t>By the end of this session, our hope is that you’ll feel more confident in using data as a tool to understand health equity and support positive change in your community."</a:t>
            </a:r>
          </a:p>
          <a:p>
            <a:endParaRPr lang="en-US" dirty="0"/>
          </a:p>
        </p:txBody>
      </p:sp>
      <p:sp>
        <p:nvSpPr>
          <p:cNvPr id="4" name="Slide Number Placeholder 3">
            <a:extLst>
              <a:ext uri="{FF2B5EF4-FFF2-40B4-BE49-F238E27FC236}">
                <a16:creationId xmlns:a16="http://schemas.microsoft.com/office/drawing/2014/main" id="{6B4EEE2A-CB84-10F3-21F8-DD9967307526}"/>
              </a:ext>
            </a:extLst>
          </p:cNvPr>
          <p:cNvSpPr>
            <a:spLocks noGrp="1"/>
          </p:cNvSpPr>
          <p:nvPr>
            <p:ph type="sldNum" sz="quarter" idx="5"/>
          </p:nvPr>
        </p:nvSpPr>
        <p:spPr/>
        <p:txBody>
          <a:bodyPr/>
          <a:lstStyle/>
          <a:p>
            <a:fld id="{55D387F3-4B50-6449-9F75-FA0BCFBAAE64}" type="slidenum">
              <a:rPr lang="en-US" smtClean="0"/>
              <a:pPr/>
              <a:t>5</a:t>
            </a:fld>
            <a:endParaRPr lang="en-US"/>
          </a:p>
        </p:txBody>
      </p:sp>
    </p:spTree>
    <p:extLst>
      <p:ext uri="{BB962C8B-B14F-4D97-AF65-F5344CB8AC3E}">
        <p14:creationId xmlns:p14="http://schemas.microsoft.com/office/powerpoint/2010/main" val="186031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We first wanted to lay some common ground and give you an opportunity to participate, can you use one word to define "Health Equity" so that we can all see if we are on the same page in understanding before we get started today. Please use </a:t>
            </a:r>
            <a:r>
              <a:rPr lang="en-US" dirty="0" err="1">
                <a:latin typeface="Calibri"/>
                <a:ea typeface="Calibri"/>
                <a:cs typeface="Calibri"/>
              </a:rPr>
              <a:t>slido</a:t>
            </a:r>
            <a:r>
              <a:rPr lang="en-US" dirty="0">
                <a:latin typeface="Calibri"/>
                <a:ea typeface="Calibri"/>
                <a:cs typeface="Calibri"/>
              </a:rPr>
              <a:t> to submit your answer. </a:t>
            </a:r>
          </a:p>
          <a:p>
            <a:endParaRPr lang="en-US" dirty="0">
              <a:latin typeface="Calibri"/>
              <a:ea typeface="Calibri"/>
              <a:cs typeface="Calibri"/>
            </a:endParaRPr>
          </a:p>
          <a:p>
            <a:endParaRPr lang="en-US" dirty="0">
              <a:latin typeface="Calibri"/>
              <a:ea typeface="Calibri"/>
              <a:cs typeface="Calibri"/>
            </a:endParaRPr>
          </a:p>
          <a:p>
            <a:r>
              <a:rPr lang="en-US" dirty="0">
                <a:latin typeface="Calibri"/>
                <a:ea typeface="Calibri"/>
                <a:cs typeface="Calibri"/>
              </a:rPr>
              <a:t>Other Recommendation</a:t>
            </a:r>
          </a:p>
          <a:p>
            <a:endParaRPr lang="en-US" dirty="0">
              <a:latin typeface="Calibri"/>
              <a:ea typeface="Calibri"/>
              <a:cs typeface="Calibri"/>
            </a:endParaRPr>
          </a:p>
          <a:p>
            <a:r>
              <a:rPr lang="en-US" dirty="0"/>
              <a:t>"Before we dive into definitions and examples, we want to start by laying some common ground and hearing directly from you.</a:t>
            </a:r>
          </a:p>
          <a:p>
            <a:r>
              <a:rPr lang="en-US" dirty="0"/>
              <a:t>In one word, how would you define </a:t>
            </a:r>
            <a:r>
              <a:rPr lang="en-US" b="1" dirty="0"/>
              <a:t>Health Equity</a:t>
            </a:r>
            <a:r>
              <a:rPr lang="en-US" dirty="0"/>
              <a:t>?</a:t>
            </a:r>
          </a:p>
          <a:p>
            <a:r>
              <a:rPr lang="en-US" dirty="0"/>
              <a:t>Please go to </a:t>
            </a:r>
            <a:r>
              <a:rPr lang="en-US" b="1" dirty="0"/>
              <a:t>slido.com</a:t>
            </a:r>
            <a:r>
              <a:rPr lang="en-US" dirty="0"/>
              <a:t> and enter the code </a:t>
            </a:r>
            <a:r>
              <a:rPr lang="en-US" b="1" dirty="0"/>
              <a:t>1852990</a:t>
            </a:r>
            <a:r>
              <a:rPr lang="en-US" dirty="0"/>
              <a:t> to submit your answer. As you respond, we’ll see your words start to build into a word map on the screen.</a:t>
            </a:r>
          </a:p>
          <a:p>
            <a:r>
              <a:rPr lang="en-US" dirty="0"/>
              <a:t>This activity will give us a quick sense of the language, ideas, and perspectives in the room. It will also help us see whether we’re on the same page about what health equity means before we move forward."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6</a:t>
            </a:fld>
            <a:endParaRPr lang="en-US"/>
          </a:p>
        </p:txBody>
      </p:sp>
    </p:spTree>
    <p:extLst>
      <p:ext uri="{BB962C8B-B14F-4D97-AF65-F5344CB8AC3E}">
        <p14:creationId xmlns:p14="http://schemas.microsoft.com/office/powerpoint/2010/main" val="413400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solidFill>
                  <a:srgbClr val="161616"/>
                </a:solidFill>
                <a:latin typeface="Atkinson Hyperlegible"/>
              </a:rPr>
              <a:t>Read slide and weave in concepts from the </a:t>
            </a:r>
            <a:r>
              <a:rPr lang="en-US" dirty="0" err="1">
                <a:solidFill>
                  <a:srgbClr val="161616"/>
                </a:solidFill>
                <a:latin typeface="Atkinson Hyperlegible"/>
              </a:rPr>
              <a:t>Slido</a:t>
            </a:r>
            <a:r>
              <a:rPr lang="en-US" dirty="0">
                <a:solidFill>
                  <a:srgbClr val="161616"/>
                </a:solidFill>
                <a:latin typeface="Atkinson Hyperlegible"/>
              </a:rPr>
              <a:t> activity</a:t>
            </a:r>
          </a:p>
          <a:p>
            <a:pPr marL="285750" indent="-285750">
              <a:lnSpc>
                <a:spcPct val="90000"/>
              </a:lnSpc>
              <a:spcBef>
                <a:spcPts val="1000"/>
              </a:spcBef>
              <a:buFont typeface="Arial"/>
              <a:buChar char="•"/>
            </a:pPr>
            <a:endParaRPr lang="en-US" dirty="0">
              <a:solidFill>
                <a:srgbClr val="161616"/>
              </a:solidFill>
              <a:latin typeface="Atkinson Hyperlegible"/>
            </a:endParaRPr>
          </a:p>
          <a:p>
            <a:r>
              <a:rPr lang="en-US" dirty="0"/>
              <a:t>"We’re starting here with a shared understanding of what health equity means.</a:t>
            </a:r>
          </a:p>
          <a:p>
            <a:r>
              <a:rPr lang="en-US" dirty="0"/>
              <a:t>The </a:t>
            </a:r>
            <a:r>
              <a:rPr lang="en-US" b="1" dirty="0"/>
              <a:t>CDC</a:t>
            </a:r>
            <a:r>
              <a:rPr lang="en-US" dirty="0"/>
              <a:t> defines health equity as </a:t>
            </a:r>
            <a:r>
              <a:rPr lang="en-US" i="1" dirty="0"/>
              <a:t>'the state in which everyone has a fair and just opportunity to attain their highest level of health.'</a:t>
            </a:r>
            <a:endParaRPr lang="en-US" dirty="0"/>
          </a:p>
          <a:p>
            <a:r>
              <a:rPr lang="en-US" dirty="0"/>
              <a:t>Dr. </a:t>
            </a:r>
            <a:r>
              <a:rPr lang="en-US" b="1" dirty="0"/>
              <a:t>Camara Jones</a:t>
            </a:r>
            <a:r>
              <a:rPr lang="en-US" dirty="0"/>
              <a:t>, a leading physician and epidemiologist, expands on this by describing health equity as </a:t>
            </a:r>
            <a:r>
              <a:rPr lang="en-US" i="1" dirty="0"/>
              <a:t>'the assurance of the conditions for optimal health for all people.'</a:t>
            </a:r>
            <a:r>
              <a:rPr lang="en-US" dirty="0"/>
              <a:t> Achieving equity requires that we value all individuals and populations equally, recognize and address historical injustices, and provide resources according to need.</a:t>
            </a:r>
          </a:p>
          <a:p>
            <a:r>
              <a:rPr lang="en-US" dirty="0"/>
              <a:t>Now, before we move forward, we’d like to hear from you again. Please head back to </a:t>
            </a:r>
            <a:r>
              <a:rPr lang="en-US" b="1" dirty="0" err="1"/>
              <a:t>slido</a:t>
            </a:r>
            <a:r>
              <a:rPr lang="en-US" dirty="0"/>
              <a:t> and, this time, share </a:t>
            </a:r>
            <a:r>
              <a:rPr lang="en-US" b="1" dirty="0"/>
              <a:t>one or two words</a:t>
            </a:r>
            <a:r>
              <a:rPr lang="en-US" dirty="0"/>
              <a:t> that come to mind when you think of </a:t>
            </a:r>
            <a:r>
              <a:rPr lang="en-US" i="1" dirty="0"/>
              <a:t>health equity</a:t>
            </a:r>
            <a:r>
              <a:rPr lang="en-US" dirty="0"/>
              <a:t>. This way, we can see how your perspectives align with or expand on these formal definitions."</a:t>
            </a:r>
          </a:p>
          <a:p>
            <a:pPr marL="285750" indent="-285750">
              <a:lnSpc>
                <a:spcPct val="90000"/>
              </a:lnSpc>
              <a:spcBef>
                <a:spcPts val="1000"/>
              </a:spcBef>
              <a:buFont typeface="Arial"/>
              <a:buChar char="•"/>
            </a:pPr>
            <a:endParaRPr lang="en-US" dirty="0">
              <a:solidFill>
                <a:srgbClr val="161616"/>
              </a:solidFill>
              <a:latin typeface="Atkinson Hyperlegible"/>
            </a:endParaRPr>
          </a:p>
          <a:p>
            <a:pPr marL="285750" indent="-285750">
              <a:lnSpc>
                <a:spcPct val="90000"/>
              </a:lnSpc>
              <a:spcBef>
                <a:spcPts val="1000"/>
              </a:spcBef>
              <a:buFont typeface="Arial"/>
              <a:buChar char="•"/>
            </a:pPr>
            <a:endParaRPr lang="en-US" dirty="0">
              <a:solidFill>
                <a:srgbClr val="161616"/>
              </a:solidFill>
              <a:latin typeface="Atkinson Hyperlegible"/>
            </a:endParaRPr>
          </a:p>
          <a:p>
            <a:pPr lvl="1">
              <a:lnSpc>
                <a:spcPct val="90000"/>
              </a:lnSpc>
              <a:spcBef>
                <a:spcPts val="500"/>
              </a:spcBef>
              <a:buFont typeface="Arial,Sans-Serif"/>
              <a:buChar char="•"/>
            </a:pPr>
            <a:endParaRPr lang="en-US" dirty="0">
              <a:solidFill>
                <a:srgbClr val="161616"/>
              </a:solidFill>
            </a:endParaRPr>
          </a:p>
          <a:p>
            <a:pPr lvl="1">
              <a:lnSpc>
                <a:spcPct val="90000"/>
              </a:lnSpc>
              <a:spcBef>
                <a:spcPts val="500"/>
              </a:spcBef>
              <a:buFont typeface="Arial,Sans-Serif"/>
              <a:buChar char="•"/>
            </a:pPr>
            <a:endParaRPr lang="en-US" dirty="0">
              <a:solidFill>
                <a:srgbClr val="161616"/>
              </a:solidFill>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7</a:t>
            </a:fld>
            <a:endParaRPr lang="en-US"/>
          </a:p>
        </p:txBody>
      </p:sp>
    </p:spTree>
    <p:extLst>
      <p:ext uri="{BB962C8B-B14F-4D97-AF65-F5344CB8AC3E}">
        <p14:creationId xmlns:p14="http://schemas.microsoft.com/office/powerpoint/2010/main" val="156707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E9082-2B3C-2C26-ACF1-A2AA64A03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3B60A-A4F7-9CB5-7376-FCF5C2AE3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2F800-1E77-3643-01C3-A5F7310BA06A}"/>
              </a:ext>
            </a:extLst>
          </p:cNvPr>
          <p:cNvSpPr>
            <a:spLocks noGrp="1"/>
          </p:cNvSpPr>
          <p:nvPr>
            <p:ph type="body" idx="1"/>
          </p:nvPr>
        </p:nvSpPr>
        <p:spPr/>
        <p:txBody>
          <a:bodyPr/>
          <a:lstStyle/>
          <a:p>
            <a:r>
              <a:rPr lang="en-US" dirty="0"/>
              <a:t>"One way we put these definitions of health equity into practice is through the </a:t>
            </a:r>
            <a:r>
              <a:rPr lang="en-US" b="1" dirty="0"/>
              <a:t>Social Determinants of Health</a:t>
            </a:r>
            <a:r>
              <a:rPr lang="en-US" dirty="0"/>
              <a:t> framework.</a:t>
            </a:r>
          </a:p>
          <a:p>
            <a:r>
              <a:rPr lang="en-US" dirty="0"/>
              <a:t>Social determinants of health are the conditions in which people are born, live, learn, work, play, worship, and age. These conditions — things like the quality of our neighborhoods, the built environment, access to education, economic stability, and healthcare — all shape health outcomes and quality of life.</a:t>
            </a:r>
          </a:p>
          <a:p>
            <a:r>
              <a:rPr lang="en-US" dirty="0"/>
              <a:t>By monitoring these conditions, we’re able to see where inequities exist and identify opportunities for intervention.</a:t>
            </a:r>
          </a:p>
          <a:p>
            <a:r>
              <a:rPr lang="en-US" dirty="0"/>
              <a:t>We also use </a:t>
            </a:r>
            <a:r>
              <a:rPr lang="en-US" b="1" dirty="0"/>
              <a:t>Healthy People 2030</a:t>
            </a:r>
            <a:r>
              <a:rPr lang="en-US" dirty="0"/>
              <a:t> as a benchmark. This national initiative sets goals for improving health across the country, and one of its key aims is to create social, physical, and economic environments that allow everyone to reach their full potential for health and well-being."</a:t>
            </a:r>
          </a:p>
          <a:p>
            <a:r>
              <a:rPr lang="en-US" b="1" dirty="0"/>
              <a:t>Transition</a:t>
            </a:r>
            <a:br>
              <a:rPr lang="en-US" dirty="0"/>
            </a:br>
            <a:r>
              <a:rPr lang="en-US" dirty="0"/>
              <a:t>"So when we talk about applying equity to public health, it’s really about understanding these broader conditions and working to change them so that health isn’t determined by your zip code, income, or background."</a:t>
            </a:r>
          </a:p>
        </p:txBody>
      </p:sp>
      <p:sp>
        <p:nvSpPr>
          <p:cNvPr id="4" name="Slide Number Placeholder 3">
            <a:extLst>
              <a:ext uri="{FF2B5EF4-FFF2-40B4-BE49-F238E27FC236}">
                <a16:creationId xmlns:a16="http://schemas.microsoft.com/office/drawing/2014/main" id="{AD4E779B-D3EF-8EA3-3278-2D02D61BFA41}"/>
              </a:ext>
            </a:extLst>
          </p:cNvPr>
          <p:cNvSpPr>
            <a:spLocks noGrp="1"/>
          </p:cNvSpPr>
          <p:nvPr>
            <p:ph type="sldNum" sz="quarter" idx="5"/>
          </p:nvPr>
        </p:nvSpPr>
        <p:spPr/>
        <p:txBody>
          <a:bodyPr/>
          <a:lstStyle/>
          <a:p>
            <a:fld id="{55D387F3-4B50-6449-9F75-FA0BCFBAAE64}" type="slidenum">
              <a:rPr lang="en-US" smtClean="0"/>
              <a:pPr/>
              <a:t>8</a:t>
            </a:fld>
            <a:endParaRPr lang="en-US"/>
          </a:p>
        </p:txBody>
      </p:sp>
    </p:spTree>
    <p:extLst>
      <p:ext uri="{BB962C8B-B14F-4D97-AF65-F5344CB8AC3E}">
        <p14:creationId xmlns:p14="http://schemas.microsoft.com/office/powerpoint/2010/main" val="396877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applying equity in public health, one of the most important questions is: </a:t>
            </a:r>
            <a:r>
              <a:rPr lang="en-US" i="1" dirty="0"/>
              <a:t>What is the role of community-based organizations in this work?</a:t>
            </a:r>
            <a:endParaRPr lang="en-US" dirty="0"/>
          </a:p>
          <a:p>
            <a:r>
              <a:rPr lang="en-US" dirty="0"/>
              <a:t>CBOs are often the </a:t>
            </a:r>
            <a:r>
              <a:rPr lang="en-US" b="1" dirty="0"/>
              <a:t>trusted messengers</a:t>
            </a:r>
            <a:r>
              <a:rPr lang="en-US" dirty="0"/>
              <a:t> within communities. They serve as a </a:t>
            </a:r>
            <a:r>
              <a:rPr lang="en-US" b="1" dirty="0"/>
              <a:t>bridge between data and lived experience</a:t>
            </a:r>
            <a:r>
              <a:rPr lang="en-US" dirty="0"/>
              <a:t>, helping ensure that numbers reflect real-life challenges. They’re also the </a:t>
            </a:r>
            <a:r>
              <a:rPr lang="en-US" b="1" dirty="0"/>
              <a:t>advocates of community-led change</a:t>
            </a:r>
            <a:r>
              <a:rPr lang="en-US" dirty="0"/>
              <a:t>, pushing for solutions that are grounded in what people actually need.</a:t>
            </a:r>
          </a:p>
          <a:p>
            <a:r>
              <a:rPr lang="en-US" dirty="0"/>
              <a:t>The other question is: </a:t>
            </a:r>
            <a:r>
              <a:rPr lang="en-US" i="1" dirty="0"/>
              <a:t>Why does free public access to health data matter?</a:t>
            </a:r>
            <a:endParaRPr lang="en-US" dirty="0"/>
          </a:p>
          <a:p>
            <a:r>
              <a:rPr lang="en-US" dirty="0"/>
              <a:t>When data are open and accessible, </a:t>
            </a:r>
            <a:r>
              <a:rPr lang="en-US" b="1" dirty="0"/>
              <a:t>community advocates can use them to tell authentic stories</a:t>
            </a:r>
            <a:r>
              <a:rPr lang="en-US" dirty="0"/>
              <a:t> about what’s happening in their neighborhoods. These data can highlight disparities, demonstrate needs, guide the allocation of resources, and even monitor the impact of public health actions over time.</a:t>
            </a:r>
          </a:p>
          <a:p>
            <a:r>
              <a:rPr lang="en-US" dirty="0"/>
              <a:t>That’s really the heart of this program — making sure the right people have the right tools to connect data with lived experience, and then use it to drive meaningful change."</a:t>
            </a:r>
          </a:p>
          <a:p>
            <a:pPr rtl="0" fontAlgn="base"/>
            <a:endParaRPr lang="en-US" sz="1200" b="0" i="0" kern="1200" dirty="0">
              <a:solidFill>
                <a:schemeClr val="tx1"/>
              </a:solidFill>
              <a:effectLst/>
              <a:latin typeface="Atkinson Hyperlegible" pitchFamily="2" charset="77"/>
              <a:ea typeface="+mn-ea"/>
              <a:cs typeface="+mn-cs"/>
            </a:endParaRPr>
          </a:p>
          <a:p>
            <a:pPr rtl="0" fontAlgn="base"/>
            <a:endParaRPr lang="en-US" sz="1200" b="0" i="0" kern="1200" dirty="0">
              <a:solidFill>
                <a:schemeClr val="tx1"/>
              </a:solidFill>
              <a:effectLst/>
              <a:latin typeface="Atkinson Hyperlegible" pitchFamily="2" charset="77"/>
              <a:ea typeface="+mn-ea"/>
              <a:cs typeface="+mn-cs"/>
            </a:endParaRPr>
          </a:p>
          <a:p>
            <a:pPr rtl="0" fontAlgn="base"/>
            <a:endParaRPr lang="en-US" sz="1200" b="0" i="0" kern="1200" dirty="0">
              <a:solidFill>
                <a:schemeClr val="tx1"/>
              </a:solidFill>
              <a:effectLst/>
              <a:latin typeface="Atkinson Hyperlegible" pitchFamily="2" charset="77"/>
              <a:ea typeface="+mn-ea"/>
              <a:cs typeface="+mn-cs"/>
            </a:endParaRPr>
          </a:p>
          <a:p>
            <a:pPr rtl="0" fontAlgn="base"/>
            <a:endParaRPr lang="en-US" sz="1200" b="0" i="0" kern="1200" dirty="0">
              <a:solidFill>
                <a:schemeClr val="tx1"/>
              </a:solidFill>
              <a:effectLst/>
              <a:latin typeface="Atkinson Hyperlegible" pitchFamily="2" charset="77"/>
              <a:ea typeface="+mn-ea"/>
              <a:cs typeface="+mn-cs"/>
            </a:endParaRPr>
          </a:p>
          <a:p>
            <a:pPr rtl="0" fontAlgn="base"/>
            <a:endParaRPr lang="en-US" sz="1200" b="0" i="0" kern="1200" dirty="0">
              <a:solidFill>
                <a:schemeClr val="tx1"/>
              </a:solidFill>
              <a:effectLst/>
              <a:latin typeface="Atkinson Hyperlegible" pitchFamily="2" charset="77"/>
              <a:ea typeface="+mn-ea"/>
              <a:cs typeface="+mn-cs"/>
            </a:endParaRPr>
          </a:p>
          <a:p>
            <a:pPr rtl="0" fontAlgn="base"/>
            <a:r>
              <a:rPr lang="en-US" sz="1200" b="0" i="0" kern="1200" dirty="0">
                <a:solidFill>
                  <a:schemeClr val="tx1"/>
                </a:solidFill>
                <a:effectLst/>
                <a:latin typeface="Atkinson Hyperlegible" pitchFamily="2" charset="77"/>
                <a:ea typeface="+mn-ea"/>
                <a:cs typeface="+mn-cs"/>
              </a:rPr>
              <a:t>We work towards meeting our goal of improving health equity by collaborating with community-based organizations who serve as trusted messengers between communities and public health professionals, help to bridge the gap between data and lived experience and are advocates of community led change.  </a:t>
            </a:r>
          </a:p>
          <a:p>
            <a:pPr rtl="0" fontAlgn="base"/>
            <a:r>
              <a:rPr lang="en-US" sz="1200" b="0" i="0" kern="1200" dirty="0">
                <a:solidFill>
                  <a:schemeClr val="tx1"/>
                </a:solidFill>
                <a:effectLst/>
                <a:latin typeface="Atkinson Hyperlegible" pitchFamily="2" charset="77"/>
                <a:ea typeface="+mn-ea"/>
                <a:cs typeface="+mn-cs"/>
              </a:rPr>
              <a:t>"Free public access to public health and community-level data is essential for building transparency, trust, and equity in our systems. When communities have access to data, they can tell authentic stories rooted in lived experience and evidence. </a:t>
            </a:r>
          </a:p>
          <a:p>
            <a:pPr rtl="0" fontAlgn="base"/>
            <a:r>
              <a:rPr lang="en-US" sz="1200" b="0" i="0" kern="1200" dirty="0">
                <a:solidFill>
                  <a:schemeClr val="tx1"/>
                </a:solidFill>
                <a:effectLst/>
                <a:latin typeface="Atkinson Hyperlegible" pitchFamily="2" charset="77"/>
                <a:ea typeface="+mn-ea"/>
                <a:cs typeface="+mn-cs"/>
              </a:rPr>
              <a:t>Advocates can use this data to highlight disparities, whether in health outcomes, environmental exposures, or access to care, and make a compelling case for change. It also helps ensure that resources are allocated where they’re needed most, based on real, localized evidence. Public access allows communities to hold systems accountable by tracking the impact of public health interventions over time. </a:t>
            </a:r>
          </a:p>
          <a:p>
            <a:pPr rtl="0" fontAlgn="base"/>
            <a:r>
              <a:rPr lang="en-US" sz="1200" b="0" i="0" kern="1200" dirty="0">
                <a:solidFill>
                  <a:schemeClr val="tx1"/>
                </a:solidFill>
                <a:effectLst/>
                <a:latin typeface="Atkinson Hyperlegible" pitchFamily="2" charset="77"/>
                <a:ea typeface="+mn-ea"/>
                <a:cs typeface="+mn-cs"/>
              </a:rPr>
              <a:t> In short, data isn’t just numbers, it’s a tool for empowerment, advocacy, and action." </a:t>
            </a:r>
          </a:p>
          <a:p>
            <a:pPr rtl="0" fontAlgn="base"/>
            <a:endParaRPr lang="en-US" sz="1200" b="0" i="0" kern="1200" dirty="0">
              <a:solidFill>
                <a:schemeClr val="tx1"/>
              </a:solidFill>
              <a:effectLst/>
              <a:latin typeface="Atkinson Hyperlegible" pitchFamily="2" charset="77"/>
              <a:ea typeface="+mn-ea"/>
              <a:cs typeface="+mn-cs"/>
            </a:endParaRPr>
          </a:p>
          <a:p>
            <a:pPr rtl="0" fontAlgn="base"/>
            <a:endParaRPr lang="en-US" sz="1200" b="0" i="0" kern="1200" dirty="0">
              <a:solidFill>
                <a:schemeClr val="tx1"/>
              </a:solidFill>
              <a:effectLst/>
              <a:latin typeface="Atkinson Hyperlegible" pitchFamily="2" charset="77"/>
              <a:ea typeface="+mn-ea"/>
              <a:cs typeface="+mn-cs"/>
            </a:endParaRPr>
          </a:p>
          <a:p>
            <a:pPr lvl="1">
              <a:lnSpc>
                <a:spcPct val="90000"/>
              </a:lnSpc>
              <a:spcBef>
                <a:spcPts val="500"/>
              </a:spcBef>
              <a:buFont typeface="Courier New,monospace"/>
              <a:buChar char="•"/>
            </a:pPr>
            <a:endParaRPr lang="en-US" b="0" dirty="0">
              <a:solidFill>
                <a:srgbClr val="161616"/>
              </a:solidFill>
            </a:endParaRPr>
          </a:p>
        </p:txBody>
      </p:sp>
      <p:sp>
        <p:nvSpPr>
          <p:cNvPr id="4" name="Slide Number Placeholder 3"/>
          <p:cNvSpPr>
            <a:spLocks noGrp="1"/>
          </p:cNvSpPr>
          <p:nvPr>
            <p:ph type="sldNum" sz="quarter" idx="5"/>
          </p:nvPr>
        </p:nvSpPr>
        <p:spPr/>
        <p:txBody>
          <a:bodyPr/>
          <a:lstStyle/>
          <a:p>
            <a:fld id="{55D387F3-4B50-6449-9F75-FA0BCFBAAE64}" type="slidenum">
              <a:rPr lang="en-US" smtClean="0"/>
              <a:pPr/>
              <a:t>9</a:t>
            </a:fld>
            <a:endParaRPr lang="en-US"/>
          </a:p>
        </p:txBody>
      </p:sp>
    </p:spTree>
    <p:extLst>
      <p:ext uri="{BB962C8B-B14F-4D97-AF65-F5344CB8AC3E}">
        <p14:creationId xmlns:p14="http://schemas.microsoft.com/office/powerpoint/2010/main" val="319510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tkinson Hyperlegible"/>
              </a:rPr>
              <a:t>SAY:</a:t>
            </a:r>
          </a:p>
          <a:p>
            <a:endParaRPr lang="en-US" dirty="0">
              <a:latin typeface="Atkinson Hyperlegible"/>
            </a:endParaRPr>
          </a:p>
          <a:p>
            <a:endParaRPr lang="en-US" dirty="0">
              <a:latin typeface="Atkinson Hyperlegible"/>
            </a:endParaRPr>
          </a:p>
          <a:p>
            <a:r>
              <a:rPr lang="en-US" dirty="0"/>
              <a:t>"Epidemiology is the study of health and disease conditions within defined populations.</a:t>
            </a:r>
          </a:p>
          <a:p>
            <a:endParaRPr lang="en-US" dirty="0"/>
          </a:p>
          <a:p>
            <a:r>
              <a:rPr lang="en-US" dirty="0"/>
              <a:t>Epidemiologists track patterns of disease — looking at causes, effects, and who is most impacted. The methods we use also support decision-making and policy, helping leaders understand where to focus resources.</a:t>
            </a:r>
          </a:p>
          <a:p>
            <a:r>
              <a:rPr lang="en-US" dirty="0"/>
              <a:t>This is where health equity comes in. Epidemiology intersects with health equity when we ask: </a:t>
            </a:r>
            <a:r>
              <a:rPr lang="en-US" i="1" dirty="0"/>
              <a:t>What differences exist in the conditions of people’s environments, and how do those differences contribute to health disparities?</a:t>
            </a:r>
            <a:endParaRPr lang="en-US" dirty="0"/>
          </a:p>
          <a:p>
            <a:r>
              <a:rPr lang="en-US" dirty="0"/>
              <a:t>For example, we might see higher rates of asthma in one community because of poor air quality, or greater rates of diabetes in another community due to limited access to healthy foods. Epidemiology helps us make these connections visible, and health equity ensures we don’t stop at describing the problem, but push toward addressing the root causes."</a:t>
            </a:r>
          </a:p>
          <a:p>
            <a:endParaRPr lang="en-US" b="1" dirty="0"/>
          </a:p>
          <a:p>
            <a:r>
              <a:rPr lang="en-US" b="1" dirty="0"/>
              <a:t>Transition</a:t>
            </a:r>
            <a:br>
              <a:rPr lang="en-US" dirty="0"/>
            </a:br>
            <a:r>
              <a:rPr lang="en-US" dirty="0"/>
              <a:t>"So when we talk about data and equity together, we’re really talking about using science to uncover where inequities exist, and then applying that knowledge to create fairer, healthier systems for everyone."</a:t>
            </a:r>
          </a:p>
          <a:p>
            <a:endParaRPr lang="en-US" dirty="0">
              <a:latin typeface="Atkinson Hyperlegible"/>
            </a:endParaRPr>
          </a:p>
          <a:p>
            <a:endParaRPr lang="en-US" dirty="0">
              <a:latin typeface="Atkinson Hyperlegible"/>
            </a:endParaRPr>
          </a:p>
          <a:p>
            <a:endParaRPr lang="en-US" dirty="0">
              <a:latin typeface="Atkinson Hyperlegible"/>
            </a:endParaRPr>
          </a:p>
          <a:p>
            <a:endParaRPr lang="en-US" dirty="0">
              <a:latin typeface="Atkinson Hyperlegible"/>
            </a:endParaRPr>
          </a:p>
          <a:p>
            <a:endParaRPr lang="en-US" dirty="0">
              <a:latin typeface="Atkinson Hyperlegible"/>
            </a:endParaRPr>
          </a:p>
          <a:p>
            <a:endParaRPr lang="en-US" dirty="0">
              <a:latin typeface="Atkinson Hyperlegible"/>
            </a:endParaRPr>
          </a:p>
          <a:p>
            <a:endParaRPr lang="en-US" dirty="0">
              <a:latin typeface="Atkinson Hyperlegible"/>
            </a:endParaRPr>
          </a:p>
          <a:p>
            <a:pPr marL="171450" indent="-171450">
              <a:buFont typeface="Arial"/>
              <a:buChar char="•"/>
            </a:pPr>
            <a:r>
              <a:rPr lang="en-US" dirty="0">
                <a:latin typeface="Atkinson Hyperlegible"/>
              </a:rPr>
              <a:t>Add script notes</a:t>
            </a:r>
            <a:endParaRPr lang="en-US" dirty="0"/>
          </a:p>
          <a:p>
            <a:endParaRPr lang="en-US" dirty="0">
              <a:solidFill>
                <a:srgbClr val="000000"/>
              </a:solidFill>
            </a:endParaRPr>
          </a:p>
          <a:p>
            <a:pPr algn="l">
              <a:buFont typeface="Arial" panose="020B0604020202020204" pitchFamily="34" charset="0"/>
              <a:buChar char="•"/>
            </a:pPr>
            <a:r>
              <a:rPr lang="en-US" b="0" i="0" dirty="0">
                <a:solidFill>
                  <a:srgbClr val="0D0D0D"/>
                </a:solidFill>
                <a:effectLst/>
                <a:latin typeface="Söhne"/>
              </a:rPr>
              <a:t>In general, epidemiologists collect and analyze data to uncover trends and risk factors associated with different diseases. We play a critical role in understanding why certain populations may be more vulnerable to health issues.“</a:t>
            </a:r>
          </a:p>
          <a:p>
            <a:endParaRPr lang="en-US" dirty="0"/>
          </a:p>
        </p:txBody>
      </p:sp>
      <p:sp>
        <p:nvSpPr>
          <p:cNvPr id="4" name="Slide Number Placeholder 3"/>
          <p:cNvSpPr>
            <a:spLocks noGrp="1"/>
          </p:cNvSpPr>
          <p:nvPr>
            <p:ph type="sldNum" sz="quarter" idx="5"/>
          </p:nvPr>
        </p:nvSpPr>
        <p:spPr/>
        <p:txBody>
          <a:bodyPr/>
          <a:lstStyle/>
          <a:p>
            <a:fld id="{55D387F3-4B50-6449-9F75-FA0BCFBAAE64}" type="slidenum">
              <a:rPr lang="en-US" smtClean="0"/>
              <a:pPr/>
              <a:t>10</a:t>
            </a:fld>
            <a:endParaRPr lang="en-US"/>
          </a:p>
        </p:txBody>
      </p:sp>
    </p:spTree>
    <p:extLst>
      <p:ext uri="{BB962C8B-B14F-4D97-AF65-F5344CB8AC3E}">
        <p14:creationId xmlns:p14="http://schemas.microsoft.com/office/powerpoint/2010/main" val="2094818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emf"/><Relationship Id="rId7"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chart" Target="../charts/chart3.xml"/><Relationship Id="rId4" Type="http://schemas.openxmlformats.org/officeDocument/2006/relationships/chart" Target="../charts/chart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emf"/><Relationship Id="rId7" Type="http://schemas.openxmlformats.org/officeDocument/2006/relationships/image" Target="../media/image30.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DDDA8003-A0A0-9249-B0FB-A7772CAB5198}"/>
              </a:ext>
            </a:extLst>
          </p:cNvPr>
          <p:cNvSpPr>
            <a:spLocks noGrp="1"/>
          </p:cNvSpPr>
          <p:nvPr>
            <p:ph type="body" sz="quarter" idx="10" hasCustomPrompt="1"/>
          </p:nvPr>
        </p:nvSpPr>
        <p:spPr>
          <a:xfrm>
            <a:off x="698500" y="4353090"/>
            <a:ext cx="1580882" cy="539891"/>
          </a:xfrm>
          <a:prstGeom prst="rect">
            <a:avLst/>
          </a:prstGeom>
        </p:spPr>
        <p:txBody>
          <a:bodyPr wrap="none">
            <a:spAutoFit/>
          </a:bodyPr>
          <a:lstStyle>
            <a:lvl1pPr marL="0" indent="0" algn="l">
              <a:buNone/>
              <a:defRPr sz="3200" b="0" i="0">
                <a:solidFill>
                  <a:schemeClr val="bg1"/>
                </a:solidFill>
                <a:latin typeface="Atkinson Hyperlegible" pitchFamily="2" charset="77"/>
              </a:defRPr>
            </a:lvl1pPr>
            <a:lvl2pPr marL="457200" indent="0">
              <a:buNone/>
              <a:defRPr sz="4000">
                <a:latin typeface="Brandon Grotesque Bold" panose="020B0803020203060202" pitchFamily="34" charset="0"/>
              </a:defRPr>
            </a:lvl2pPr>
            <a:lvl3pPr marL="914400" indent="0">
              <a:buNone/>
              <a:defRPr sz="4000">
                <a:latin typeface="Brandon Grotesque Bold" panose="020B0803020203060202" pitchFamily="34" charset="0"/>
              </a:defRPr>
            </a:lvl3pPr>
            <a:lvl4pPr marL="1371600" indent="0">
              <a:buNone/>
              <a:defRPr sz="4000">
                <a:latin typeface="Brandon Grotesque Bold" panose="020B0803020203060202" pitchFamily="34" charset="0"/>
              </a:defRPr>
            </a:lvl4pPr>
            <a:lvl5pPr marL="1828800" indent="0">
              <a:buNone/>
              <a:defRPr sz="4000">
                <a:latin typeface="Brandon Grotesque Bold" panose="020B0803020203060202" pitchFamily="34" charset="0"/>
              </a:defRPr>
            </a:lvl5pPr>
          </a:lstStyle>
          <a:p>
            <a:pPr lvl="0"/>
            <a:r>
              <a:rPr lang="en-US"/>
              <a:t>Subtitle</a:t>
            </a:r>
          </a:p>
        </p:txBody>
      </p:sp>
      <p:sp>
        <p:nvSpPr>
          <p:cNvPr id="3" name="Title 2">
            <a:extLst>
              <a:ext uri="{FF2B5EF4-FFF2-40B4-BE49-F238E27FC236}">
                <a16:creationId xmlns:a16="http://schemas.microsoft.com/office/drawing/2014/main" id="{501D687B-DAEA-75FE-68B9-DDEDAA66FA26}"/>
              </a:ext>
            </a:extLst>
          </p:cNvPr>
          <p:cNvSpPr>
            <a:spLocks noGrp="1"/>
          </p:cNvSpPr>
          <p:nvPr>
            <p:ph type="title"/>
          </p:nvPr>
        </p:nvSpPr>
        <p:spPr>
          <a:xfrm>
            <a:off x="698500" y="3603104"/>
            <a:ext cx="7513595" cy="651781"/>
          </a:xfrm>
        </p:spPr>
        <p:txBody>
          <a:bodyPr wrap="square" anchor="t" anchorCtr="0"/>
          <a:lstStyle>
            <a:lvl1pPr>
              <a:defRPr sz="4000" b="1" i="0">
                <a:solidFill>
                  <a:schemeClr val="bg1"/>
                </a:solidFill>
                <a:latin typeface="Atkinson Hyperlegible"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61C72060-714D-8D00-B24C-D8F7E5755378}"/>
              </a:ext>
            </a:extLst>
          </p:cNvPr>
          <p:cNvPicPr>
            <a:picLocks noChangeAspect="1"/>
          </p:cNvPicPr>
          <p:nvPr userDrawn="1"/>
        </p:nvPicPr>
        <p:blipFill>
          <a:blip r:embed="rId3"/>
          <a:stretch>
            <a:fillRect/>
          </a:stretch>
        </p:blipFill>
        <p:spPr>
          <a:xfrm>
            <a:off x="8226836" y="6248083"/>
            <a:ext cx="1701056" cy="369795"/>
          </a:xfrm>
          <a:prstGeom prst="rect">
            <a:avLst/>
          </a:prstGeom>
        </p:spPr>
      </p:pic>
      <p:pic>
        <p:nvPicPr>
          <p:cNvPr id="5" name="Picture 4" descr="A black background with a black square">
            <a:extLst>
              <a:ext uri="{FF2B5EF4-FFF2-40B4-BE49-F238E27FC236}">
                <a16:creationId xmlns:a16="http://schemas.microsoft.com/office/drawing/2014/main" id="{B1E6A81A-0C34-FAFD-FFAC-AEE593CACEA2}"/>
              </a:ext>
            </a:extLst>
          </p:cNvPr>
          <p:cNvPicPr>
            <a:picLocks noChangeAspect="1"/>
          </p:cNvPicPr>
          <p:nvPr userDrawn="1"/>
        </p:nvPicPr>
        <p:blipFill rotWithShape="1">
          <a:blip r:embed="rId4"/>
          <a:srcRect l="15873"/>
          <a:stretch/>
        </p:blipFill>
        <p:spPr>
          <a:xfrm>
            <a:off x="10074646" y="6225807"/>
            <a:ext cx="2025586" cy="400539"/>
          </a:xfrm>
          <a:prstGeom prst="rect">
            <a:avLst/>
          </a:prstGeom>
        </p:spPr>
      </p:pic>
    </p:spTree>
    <p:extLst>
      <p:ext uri="{BB962C8B-B14F-4D97-AF65-F5344CB8AC3E}">
        <p14:creationId xmlns:p14="http://schemas.microsoft.com/office/powerpoint/2010/main" val="122670320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5BE5-4E93-2AF7-8374-97E3DD72382E}"/>
              </a:ext>
            </a:extLst>
          </p:cNvPr>
          <p:cNvSpPr>
            <a:spLocks noGrp="1"/>
          </p:cNvSpPr>
          <p:nvPr>
            <p:ph type="title"/>
          </p:nvPr>
        </p:nvSpPr>
        <p:spPr>
          <a:xfrm>
            <a:off x="838200" y="3340280"/>
            <a:ext cx="8258992" cy="707758"/>
          </a:xfrm>
        </p:spPr>
        <p:txBody>
          <a:bodyPr/>
          <a:lstStyle>
            <a:lvl1pPr>
              <a:defRPr sz="4400" b="1" i="0">
                <a:solidFill>
                  <a:schemeClr val="tx1"/>
                </a:solidFill>
                <a:latin typeface="Atkinson Hyperlegible"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4E0659AB-829F-296B-BDF9-00A4172B00E4}"/>
              </a:ext>
            </a:extLst>
          </p:cNvPr>
          <p:cNvPicPr>
            <a:picLocks noChangeAspect="1"/>
          </p:cNvPicPr>
          <p:nvPr userDrawn="1"/>
        </p:nvPicPr>
        <p:blipFill>
          <a:blip r:embed="rId3"/>
          <a:stretch>
            <a:fillRect/>
          </a:stretch>
        </p:blipFill>
        <p:spPr>
          <a:xfrm>
            <a:off x="325165" y="6242480"/>
            <a:ext cx="1752600" cy="381000"/>
          </a:xfrm>
          <a:prstGeom prst="rect">
            <a:avLst/>
          </a:prstGeom>
        </p:spPr>
      </p:pic>
      <p:pic>
        <p:nvPicPr>
          <p:cNvPr id="4" name="Picture 3" descr="A black background with a black square">
            <a:extLst>
              <a:ext uri="{FF2B5EF4-FFF2-40B4-BE49-F238E27FC236}">
                <a16:creationId xmlns:a16="http://schemas.microsoft.com/office/drawing/2014/main" id="{10C628A1-14EB-47D4-02A2-144BBF995606}"/>
              </a:ext>
            </a:extLst>
          </p:cNvPr>
          <p:cNvPicPr>
            <a:picLocks noChangeAspect="1"/>
          </p:cNvPicPr>
          <p:nvPr userDrawn="1"/>
        </p:nvPicPr>
        <p:blipFill rotWithShape="1">
          <a:blip r:embed="rId4"/>
          <a:srcRect l="15873"/>
          <a:stretch/>
        </p:blipFill>
        <p:spPr>
          <a:xfrm>
            <a:off x="2366464" y="6219739"/>
            <a:ext cx="2086963" cy="412675"/>
          </a:xfrm>
          <a:prstGeom prst="rect">
            <a:avLst/>
          </a:prstGeom>
        </p:spPr>
      </p:pic>
    </p:spTree>
    <p:extLst>
      <p:ext uri="{BB962C8B-B14F-4D97-AF65-F5344CB8AC3E}">
        <p14:creationId xmlns:p14="http://schemas.microsoft.com/office/powerpoint/2010/main" val="31582567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5BE5-4E93-2AF7-8374-97E3DD72382E}"/>
              </a:ext>
            </a:extLst>
          </p:cNvPr>
          <p:cNvSpPr>
            <a:spLocks noGrp="1"/>
          </p:cNvSpPr>
          <p:nvPr>
            <p:ph type="title"/>
          </p:nvPr>
        </p:nvSpPr>
        <p:spPr>
          <a:xfrm>
            <a:off x="838200" y="3340280"/>
            <a:ext cx="8258992" cy="707758"/>
          </a:xfrm>
        </p:spPr>
        <p:txBody>
          <a:bodyPr/>
          <a:lstStyle>
            <a:lvl1pPr>
              <a:defRPr sz="4400" b="1" i="0">
                <a:solidFill>
                  <a:schemeClr val="bg1"/>
                </a:solidFill>
                <a:latin typeface="Atkinson Hyperlegible"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B796F96A-6DB5-4A2E-1588-03C810146AD7}"/>
              </a:ext>
            </a:extLst>
          </p:cNvPr>
          <p:cNvPicPr>
            <a:picLocks noChangeAspect="1"/>
          </p:cNvPicPr>
          <p:nvPr userDrawn="1"/>
        </p:nvPicPr>
        <p:blipFill>
          <a:blip r:embed="rId3"/>
          <a:stretch>
            <a:fillRect/>
          </a:stretch>
        </p:blipFill>
        <p:spPr>
          <a:xfrm>
            <a:off x="316539" y="221243"/>
            <a:ext cx="1752600" cy="381000"/>
          </a:xfrm>
          <a:prstGeom prst="rect">
            <a:avLst/>
          </a:prstGeom>
        </p:spPr>
      </p:pic>
      <p:pic>
        <p:nvPicPr>
          <p:cNvPr id="5" name="Picture 4" descr="A black background with a black square">
            <a:extLst>
              <a:ext uri="{FF2B5EF4-FFF2-40B4-BE49-F238E27FC236}">
                <a16:creationId xmlns:a16="http://schemas.microsoft.com/office/drawing/2014/main" id="{84ABD810-2D77-6F99-3B65-8E97FE75B31C}"/>
              </a:ext>
            </a:extLst>
          </p:cNvPr>
          <p:cNvPicPr>
            <a:picLocks noChangeAspect="1"/>
          </p:cNvPicPr>
          <p:nvPr userDrawn="1"/>
        </p:nvPicPr>
        <p:blipFill rotWithShape="1">
          <a:blip r:embed="rId4"/>
          <a:srcRect l="15873"/>
          <a:stretch/>
        </p:blipFill>
        <p:spPr>
          <a:xfrm>
            <a:off x="2357838" y="198502"/>
            <a:ext cx="2086963" cy="412675"/>
          </a:xfrm>
          <a:prstGeom prst="rect">
            <a:avLst/>
          </a:prstGeom>
        </p:spPr>
      </p:pic>
    </p:spTree>
    <p:extLst>
      <p:ext uri="{BB962C8B-B14F-4D97-AF65-F5344CB8AC3E}">
        <p14:creationId xmlns:p14="http://schemas.microsoft.com/office/powerpoint/2010/main" val="301361383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CCH">
    <p:bg>
      <p:bgPr>
        <a:solidFill>
          <a:schemeClr val="tx2"/>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i="0">
                <a:solidFill>
                  <a:schemeClr val="bg1"/>
                </a:solidFill>
                <a:latin typeface="Atkinson Hyperlegible" pitchFamily="2" charset="77"/>
              </a:defRPr>
            </a:lvl1pPr>
          </a:lstStyle>
          <a:p>
            <a:fld id="{EAC521D8-0276-7043-A50F-48E286C59F7E}" type="slidenum">
              <a:rPr lang="en-US" smtClean="0"/>
              <a:pPr/>
              <a:t>‹#›</a:t>
            </a:fld>
            <a:endParaRPr lang="en-US"/>
          </a:p>
        </p:txBody>
      </p:sp>
      <p:pic>
        <p:nvPicPr>
          <p:cNvPr id="3" name="Picture 2">
            <a:extLst>
              <a:ext uri="{FF2B5EF4-FFF2-40B4-BE49-F238E27FC236}">
                <a16:creationId xmlns:a16="http://schemas.microsoft.com/office/drawing/2014/main" id="{8754AE9D-F329-6C50-04E2-3E09887CE33B}"/>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7" name="Picture 6">
            <a:extLst>
              <a:ext uri="{FF2B5EF4-FFF2-40B4-BE49-F238E27FC236}">
                <a16:creationId xmlns:a16="http://schemas.microsoft.com/office/drawing/2014/main" id="{A7FB6E67-E47B-ED4C-70A7-3CD6227FEC77}"/>
              </a:ext>
            </a:extLst>
          </p:cNvPr>
          <p:cNvPicPr>
            <a:picLocks noChangeAspect="1"/>
          </p:cNvPicPr>
          <p:nvPr userDrawn="1"/>
        </p:nvPicPr>
        <p:blipFill>
          <a:blip r:embed="rId3"/>
          <a:stretch>
            <a:fillRect/>
          </a:stretch>
        </p:blipFill>
        <p:spPr>
          <a:xfrm>
            <a:off x="7461671" y="1414669"/>
            <a:ext cx="4028661" cy="4028661"/>
          </a:xfrm>
          <a:prstGeom prst="rect">
            <a:avLst/>
          </a:prstGeom>
        </p:spPr>
      </p:pic>
      <p:sp>
        <p:nvSpPr>
          <p:cNvPr id="8" name="TextBox 7">
            <a:extLst>
              <a:ext uri="{FF2B5EF4-FFF2-40B4-BE49-F238E27FC236}">
                <a16:creationId xmlns:a16="http://schemas.microsoft.com/office/drawing/2014/main" id="{76E250C3-9462-EA23-3522-01C9076C887D}"/>
              </a:ext>
            </a:extLst>
          </p:cNvPr>
          <p:cNvSpPr txBox="1"/>
          <p:nvPr userDrawn="1"/>
        </p:nvSpPr>
        <p:spPr>
          <a:xfrm>
            <a:off x="838200" y="548084"/>
            <a:ext cx="7423827" cy="769441"/>
          </a:xfrm>
          <a:prstGeom prst="rect">
            <a:avLst/>
          </a:prstGeom>
          <a:noFill/>
        </p:spPr>
        <p:txBody>
          <a:bodyPr wrap="square" rtlCol="0">
            <a:spAutoFit/>
          </a:bodyPr>
          <a:lstStyle/>
          <a:p>
            <a:r>
              <a:rPr lang="en-US" sz="4400" b="1" i="0">
                <a:solidFill>
                  <a:schemeClr val="bg1"/>
                </a:solidFill>
                <a:latin typeface="Atkinson Hyperlegible" pitchFamily="2" charset="77"/>
              </a:rPr>
              <a:t>About Cook County Health</a:t>
            </a:r>
          </a:p>
        </p:txBody>
      </p:sp>
      <p:sp>
        <p:nvSpPr>
          <p:cNvPr id="2" name="TextBox 1">
            <a:extLst>
              <a:ext uri="{FF2B5EF4-FFF2-40B4-BE49-F238E27FC236}">
                <a16:creationId xmlns:a16="http://schemas.microsoft.com/office/drawing/2014/main" id="{AC131159-D649-9F36-D6CF-26BFB6746E58}"/>
              </a:ext>
            </a:extLst>
          </p:cNvPr>
          <p:cNvSpPr txBox="1"/>
          <p:nvPr userDrawn="1"/>
        </p:nvSpPr>
        <p:spPr>
          <a:xfrm>
            <a:off x="838200" y="1472948"/>
            <a:ext cx="6257544" cy="4347857"/>
          </a:xfrm>
          <a:prstGeom prst="rect">
            <a:avLst/>
          </a:prstGeom>
          <a:noFill/>
        </p:spPr>
        <p:txBody>
          <a:bodyPr wrap="square" rtlCol="0">
            <a:spAutoFit/>
          </a:bodyPr>
          <a:lstStyle/>
          <a:p>
            <a:pPr marL="0" indent="0">
              <a:lnSpc>
                <a:spcPct val="107000"/>
              </a:lnSpc>
              <a:spcBef>
                <a:spcPts val="0"/>
              </a:spcBef>
              <a:spcAft>
                <a:spcPts val="800"/>
              </a:spcAft>
              <a:buNone/>
            </a:pPr>
            <a:r>
              <a:rPr lang="en-US" sz="1600" kern="100">
                <a:solidFill>
                  <a:schemeClr val="bg1"/>
                </a:solidFill>
                <a:effectLst/>
                <a:latin typeface="Atkinson Hyperlegible"/>
                <a:ea typeface="Aptos" panose="020B0004020202020204" pitchFamily="34" charset="0"/>
                <a:cs typeface="Times New Roman"/>
              </a:rPr>
              <a:t>Cook County Health has served the people of Cook County for more than 180 years. ​</a:t>
            </a:r>
          </a:p>
          <a:p>
            <a:pPr marL="0" indent="0">
              <a:lnSpc>
                <a:spcPct val="107000"/>
              </a:lnSpc>
              <a:spcBef>
                <a:spcPts val="0"/>
              </a:spcBef>
              <a:spcAft>
                <a:spcPts val="800"/>
              </a:spcAft>
              <a:buNone/>
            </a:pPr>
            <a:r>
              <a:rPr lang="en-US" sz="1600" kern="100">
                <a:solidFill>
                  <a:schemeClr val="bg1"/>
                </a:solidFill>
                <a:effectLst/>
                <a:latin typeface="Atkinson Hyperlegible"/>
                <a:ea typeface="Aptos" panose="020B0004020202020204" pitchFamily="34" charset="0"/>
                <a:cs typeface="Times New Roman"/>
              </a:rPr>
              <a:t>Today, we are investing in our health system’s network and modernizing services for patients. This includes growing capacity, adopting cutting-edge technology, and conducting innovative research. ​We aim to create a health system that is a provider of choice for all regardless of ability to pay, ensure access to </a:t>
            </a:r>
            <a:br>
              <a:rPr lang="en-US" sz="1600" kern="100">
                <a:solidFill>
                  <a:schemeClr val="bg1"/>
                </a:solidFill>
                <a:effectLst/>
                <a:latin typeface="Atkinson Hyperlegible"/>
                <a:ea typeface="Aptos" panose="020B0004020202020204" pitchFamily="34" charset="0"/>
                <a:cs typeface="Times New Roman"/>
              </a:rPr>
            </a:br>
            <a:r>
              <a:rPr lang="en-US" sz="1600" kern="100">
                <a:solidFill>
                  <a:schemeClr val="bg1"/>
                </a:solidFill>
                <a:effectLst/>
                <a:latin typeface="Atkinson Hyperlegible"/>
                <a:ea typeface="Aptos" panose="020B0004020202020204" pitchFamily="34" charset="0"/>
                <a:cs typeface="Times New Roman"/>
              </a:rPr>
              <a:t>high-quality care, and elevate the health of Cook County.​</a:t>
            </a:r>
          </a:p>
          <a:p>
            <a:pPr marL="0" indent="0">
              <a:lnSpc>
                <a:spcPct val="107000"/>
              </a:lnSpc>
              <a:spcBef>
                <a:spcPts val="0"/>
              </a:spcBef>
              <a:spcAft>
                <a:spcPts val="800"/>
              </a:spcAft>
              <a:buNone/>
            </a:pPr>
            <a:r>
              <a:rPr lang="en-US" sz="1600" kern="100">
                <a:solidFill>
                  <a:schemeClr val="bg1"/>
                </a:solidFill>
                <a:effectLst/>
                <a:latin typeface="Atkinson Hyperlegible"/>
                <a:ea typeface="Aptos" panose="020B0004020202020204" pitchFamily="34" charset="0"/>
                <a:cs typeface="Times New Roman"/>
              </a:rPr>
              <a:t>In addition to our hospitals and health centers, we operate CountyCare, the largest Medicaid managed care plan in the </a:t>
            </a:r>
            <a:br>
              <a:rPr lang="en-US" sz="1600" kern="100">
                <a:solidFill>
                  <a:schemeClr val="bg1"/>
                </a:solidFill>
                <a:effectLst/>
                <a:latin typeface="Atkinson Hyperlegible"/>
                <a:ea typeface="Aptos" panose="020B0004020202020204" pitchFamily="34" charset="0"/>
                <a:cs typeface="Times New Roman"/>
              </a:rPr>
            </a:br>
            <a:r>
              <a:rPr lang="en-US" sz="1600" kern="100">
                <a:solidFill>
                  <a:schemeClr val="bg1"/>
                </a:solidFill>
                <a:effectLst/>
                <a:latin typeface="Atkinson Hyperlegible"/>
                <a:ea typeface="Aptos" panose="020B0004020202020204" pitchFamily="34" charset="0"/>
                <a:cs typeface="Times New Roman"/>
              </a:rPr>
              <a:t>region, and the Cook County Department of Public Health, the nationally accredited public health department serving suburban Cook County.</a:t>
            </a:r>
          </a:p>
          <a:p>
            <a:pPr marL="0" indent="0">
              <a:lnSpc>
                <a:spcPct val="107000"/>
              </a:lnSpc>
              <a:spcBef>
                <a:spcPts val="0"/>
              </a:spcBef>
              <a:spcAft>
                <a:spcPts val="800"/>
              </a:spcAft>
              <a:buNone/>
            </a:pPr>
            <a:r>
              <a:rPr lang="en-US" sz="1600" kern="100">
                <a:solidFill>
                  <a:schemeClr val="bg1"/>
                </a:solidFill>
                <a:effectLst/>
                <a:latin typeface="Atkinson Hyperlegible"/>
                <a:ea typeface="Aptos" panose="020B0004020202020204" pitchFamily="34" charset="0"/>
                <a:cs typeface="Times New Roman"/>
              </a:rPr>
              <a:t>While we have evolved over nearly two centuries, our mission remains the same: ensuring that all may live their healthiest life.​</a:t>
            </a:r>
          </a:p>
        </p:txBody>
      </p:sp>
    </p:spTree>
    <p:extLst>
      <p:ext uri="{BB962C8B-B14F-4D97-AF65-F5344CB8AC3E}">
        <p14:creationId xmlns:p14="http://schemas.microsoft.com/office/powerpoint/2010/main" val="271724776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ok County Overvi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58D650-8563-AFD3-29B6-6D6236350608}"/>
              </a:ext>
            </a:extLst>
          </p:cNvPr>
          <p:cNvSpPr/>
          <p:nvPr userDrawn="1"/>
        </p:nvSpPr>
        <p:spPr>
          <a:xfrm>
            <a:off x="10803710" y="5722549"/>
            <a:ext cx="1388290" cy="1135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28" name="Picture 27">
            <a:extLst>
              <a:ext uri="{FF2B5EF4-FFF2-40B4-BE49-F238E27FC236}">
                <a16:creationId xmlns:a16="http://schemas.microsoft.com/office/drawing/2014/main" id="{4F7C86D2-FA53-5FC8-CAC7-15D9751BFAA2}"/>
              </a:ext>
            </a:extLst>
          </p:cNvPr>
          <p:cNvPicPr>
            <a:picLocks noChangeAspect="1"/>
          </p:cNvPicPr>
          <p:nvPr userDrawn="1"/>
        </p:nvPicPr>
        <p:blipFill>
          <a:blip r:embed="rId2">
            <a:alphaModFix amt="14000"/>
          </a:blip>
          <a:stretch>
            <a:fillRect/>
          </a:stretch>
        </p:blipFill>
        <p:spPr>
          <a:xfrm>
            <a:off x="493295" y="-270259"/>
            <a:ext cx="2473899" cy="2473899"/>
          </a:xfrm>
          <a:prstGeom prst="rect">
            <a:avLst/>
          </a:prstGeom>
        </p:spPr>
      </p:pic>
      <p:pic>
        <p:nvPicPr>
          <p:cNvPr id="20" name="Picture 19">
            <a:extLst>
              <a:ext uri="{FF2B5EF4-FFF2-40B4-BE49-F238E27FC236}">
                <a16:creationId xmlns:a16="http://schemas.microsoft.com/office/drawing/2014/main" id="{CBA83C8A-8EC2-733D-9C31-B5F5B94A41A0}"/>
              </a:ext>
            </a:extLst>
          </p:cNvPr>
          <p:cNvPicPr>
            <a:picLocks noChangeAspect="1"/>
          </p:cNvPicPr>
          <p:nvPr userDrawn="1"/>
        </p:nvPicPr>
        <p:blipFill>
          <a:blip r:embed="rId3"/>
          <a:stretch>
            <a:fillRect/>
          </a:stretch>
        </p:blipFill>
        <p:spPr>
          <a:xfrm>
            <a:off x="325165" y="6242480"/>
            <a:ext cx="1752600" cy="381000"/>
          </a:xfrm>
          <a:prstGeom prst="rect">
            <a:avLst/>
          </a:prstGeom>
        </p:spPr>
      </p:pic>
      <p:sp>
        <p:nvSpPr>
          <p:cNvPr id="25" name="Rectangle 24">
            <a:extLst>
              <a:ext uri="{FF2B5EF4-FFF2-40B4-BE49-F238E27FC236}">
                <a16:creationId xmlns:a16="http://schemas.microsoft.com/office/drawing/2014/main" id="{CA851F50-3F28-BA16-47C2-75059667702B}"/>
              </a:ext>
            </a:extLst>
          </p:cNvPr>
          <p:cNvSpPr/>
          <p:nvPr userDrawn="1"/>
        </p:nvSpPr>
        <p:spPr>
          <a:xfrm>
            <a:off x="4454806" y="1623862"/>
            <a:ext cx="3384504" cy="40780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Ins="365760" rtlCol="0" anchor="t" anchorCtr="0"/>
          <a:lstStyle/>
          <a:p>
            <a:pPr marL="0" marR="0">
              <a:spcBef>
                <a:spcPts val="0"/>
              </a:spcBef>
            </a:pPr>
            <a:r>
              <a:rPr lang="en-US" sz="2400" b="1" kern="100">
                <a:solidFill>
                  <a:srgbClr val="26C9D4"/>
                </a:solidFill>
                <a:effectLst/>
                <a:latin typeface="Atkinson Hyperlegible" pitchFamily="2" charset="77"/>
                <a:ea typeface="Aptos" panose="020B0004020202020204" pitchFamily="34" charset="0"/>
                <a:cs typeface="Times New Roman" panose="02020603050405020304" pitchFamily="18" charset="0"/>
              </a:rPr>
              <a:t>Vision</a:t>
            </a:r>
          </a:p>
          <a:p>
            <a:pPr marL="0" marR="0">
              <a:spcBef>
                <a:spcPts val="0"/>
              </a:spcBef>
            </a:pPr>
            <a:endParaRPr lang="en-US" sz="1400" kern="100">
              <a:effectLst/>
              <a:latin typeface="Atkinson Hyperlegible" pitchFamily="2" charset="77"/>
              <a:ea typeface="Aptos" panose="020B0004020202020204" pitchFamily="34" charset="0"/>
              <a:cs typeface="Times New Roman" panose="02020603050405020304" pitchFamily="18" charset="0"/>
            </a:endParaRPr>
          </a:p>
          <a:p>
            <a:pPr marL="0" marR="0">
              <a:spcBef>
                <a:spcPts val="0"/>
              </a:spcBef>
            </a:pPr>
            <a:r>
              <a:rPr lang="en-US" sz="1400" kern="100">
                <a:effectLst/>
                <a:latin typeface="Atkinson Hyperlegible" pitchFamily="2" charset="77"/>
                <a:ea typeface="Aptos" panose="020B0004020202020204" pitchFamily="34" charset="0"/>
                <a:cs typeface="Times New Roman" panose="02020603050405020304" pitchFamily="18" charset="0"/>
              </a:rPr>
              <a:t>To ensure health as a human right.</a:t>
            </a:r>
          </a:p>
        </p:txBody>
      </p:sp>
      <p:sp>
        <p:nvSpPr>
          <p:cNvPr id="29" name="Rectangle 28">
            <a:extLst>
              <a:ext uri="{FF2B5EF4-FFF2-40B4-BE49-F238E27FC236}">
                <a16:creationId xmlns:a16="http://schemas.microsoft.com/office/drawing/2014/main" id="{1195DDEC-AD20-9256-1A63-AF1D9F099F6F}"/>
              </a:ext>
            </a:extLst>
          </p:cNvPr>
          <p:cNvSpPr/>
          <p:nvPr userDrawn="1"/>
        </p:nvSpPr>
        <p:spPr>
          <a:xfrm>
            <a:off x="7941424" y="1623862"/>
            <a:ext cx="3384504" cy="407809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Ins="365760" rtlCol="0" anchor="t" anchorCtr="0"/>
          <a:lstStyle/>
          <a:p>
            <a:r>
              <a:rPr lang="en-US" sz="2400" b="1">
                <a:solidFill>
                  <a:srgbClr val="0B4D79"/>
                </a:solidFill>
                <a:effectLst/>
                <a:latin typeface="Atkinson Hyperlegible" pitchFamily="2" charset="77"/>
                <a:ea typeface="Aptos" panose="020B0004020202020204" pitchFamily="34" charset="0"/>
                <a:cs typeface="Times New Roman" panose="02020603050405020304" pitchFamily="18" charset="0"/>
              </a:rPr>
              <a:t>Values</a:t>
            </a:r>
          </a:p>
          <a:p>
            <a:endParaRPr lang="en-US" sz="1400">
              <a:latin typeface="Atkinson Hyperlegible" pitchFamily="2" charset="77"/>
              <a:ea typeface="Aptos" panose="020B0004020202020204" pitchFamily="34" charset="0"/>
              <a:cs typeface="Times New Roman" panose="02020603050405020304" pitchFamily="18" charset="0"/>
            </a:endParaRPr>
          </a:p>
          <a:p>
            <a:r>
              <a:rPr lang="en-US" sz="1400" b="1">
                <a:effectLst/>
                <a:latin typeface="Atkinson Hyperlegible" pitchFamily="2" charset="77"/>
                <a:ea typeface="Aptos" panose="020B0004020202020204" pitchFamily="34" charset="0"/>
                <a:cs typeface="Times New Roman" panose="02020603050405020304" pitchFamily="18" charset="0"/>
              </a:rPr>
              <a:t>ICARE</a:t>
            </a:r>
          </a:p>
          <a:p>
            <a:r>
              <a:rPr lang="en-US" sz="1400" b="1">
                <a:effectLst/>
                <a:latin typeface="Atkinson Hyperlegible" pitchFamily="2" charset="77"/>
                <a:ea typeface="Aptos" panose="020B0004020202020204" pitchFamily="34" charset="0"/>
                <a:cs typeface="Times New Roman" panose="02020603050405020304" pitchFamily="18" charset="0"/>
              </a:rPr>
              <a:t>I</a:t>
            </a:r>
            <a:r>
              <a:rPr lang="en-US" sz="1400">
                <a:effectLst/>
                <a:latin typeface="Atkinson Hyperlegible" pitchFamily="2" charset="77"/>
                <a:ea typeface="Aptos" panose="020B0004020202020204" pitchFamily="34" charset="0"/>
                <a:cs typeface="Times New Roman" panose="02020603050405020304" pitchFamily="18" charset="0"/>
              </a:rPr>
              <a:t>nnovation</a:t>
            </a:r>
            <a:br>
              <a:rPr lang="en-US" sz="1400">
                <a:effectLst/>
                <a:latin typeface="Atkinson Hyperlegible" pitchFamily="2" charset="77"/>
                <a:ea typeface="Aptos" panose="020B0004020202020204" pitchFamily="34" charset="0"/>
                <a:cs typeface="Times New Roman" panose="02020603050405020304" pitchFamily="18" charset="0"/>
              </a:rPr>
            </a:br>
            <a:r>
              <a:rPr lang="en-US" sz="1400" b="1">
                <a:effectLst/>
                <a:latin typeface="Atkinson Hyperlegible" pitchFamily="2" charset="77"/>
                <a:ea typeface="Aptos" panose="020B0004020202020204" pitchFamily="34" charset="0"/>
                <a:cs typeface="Times New Roman" panose="02020603050405020304" pitchFamily="18" charset="0"/>
              </a:rPr>
              <a:t>C</a:t>
            </a:r>
            <a:r>
              <a:rPr lang="en-US" sz="1400">
                <a:effectLst/>
                <a:latin typeface="Atkinson Hyperlegible" pitchFamily="2" charset="77"/>
                <a:ea typeface="Aptos" panose="020B0004020202020204" pitchFamily="34" charset="0"/>
                <a:cs typeface="Times New Roman" panose="02020603050405020304" pitchFamily="18" charset="0"/>
              </a:rPr>
              <a:t>ompassion</a:t>
            </a:r>
            <a:br>
              <a:rPr lang="en-US" sz="1400">
                <a:effectLst/>
                <a:latin typeface="Atkinson Hyperlegible" pitchFamily="2" charset="77"/>
                <a:ea typeface="Aptos" panose="020B0004020202020204" pitchFamily="34" charset="0"/>
                <a:cs typeface="Times New Roman" panose="02020603050405020304" pitchFamily="18" charset="0"/>
              </a:rPr>
            </a:br>
            <a:r>
              <a:rPr lang="en-US" sz="1400" b="1">
                <a:effectLst/>
                <a:latin typeface="Atkinson Hyperlegible" pitchFamily="2" charset="77"/>
                <a:ea typeface="Aptos" panose="020B0004020202020204" pitchFamily="34" charset="0"/>
                <a:cs typeface="Times New Roman" panose="02020603050405020304" pitchFamily="18" charset="0"/>
              </a:rPr>
              <a:t>A</a:t>
            </a:r>
            <a:r>
              <a:rPr lang="en-US" sz="1400">
                <a:effectLst/>
                <a:latin typeface="Atkinson Hyperlegible" pitchFamily="2" charset="77"/>
                <a:ea typeface="Aptos" panose="020B0004020202020204" pitchFamily="34" charset="0"/>
                <a:cs typeface="Times New Roman" panose="02020603050405020304" pitchFamily="18" charset="0"/>
              </a:rPr>
              <a:t>ccountability</a:t>
            </a:r>
          </a:p>
          <a:p>
            <a:r>
              <a:rPr lang="en-US" sz="1400" b="1">
                <a:effectLst/>
                <a:latin typeface="Atkinson Hyperlegible" pitchFamily="2" charset="77"/>
                <a:ea typeface="Aptos" panose="020B0004020202020204" pitchFamily="34" charset="0"/>
                <a:cs typeface="Times New Roman" panose="02020603050405020304" pitchFamily="18" charset="0"/>
              </a:rPr>
              <a:t>R</a:t>
            </a:r>
            <a:r>
              <a:rPr lang="en-US" sz="1400">
                <a:effectLst/>
                <a:latin typeface="Atkinson Hyperlegible" pitchFamily="2" charset="77"/>
                <a:ea typeface="Aptos" panose="020B0004020202020204" pitchFamily="34" charset="0"/>
                <a:cs typeface="Times New Roman" panose="02020603050405020304" pitchFamily="18" charset="0"/>
              </a:rPr>
              <a:t>espect</a:t>
            </a:r>
            <a:br>
              <a:rPr lang="en-US" sz="1400">
                <a:effectLst/>
                <a:latin typeface="Atkinson Hyperlegible" pitchFamily="2" charset="77"/>
                <a:ea typeface="Aptos" panose="020B0004020202020204" pitchFamily="34" charset="0"/>
                <a:cs typeface="Times New Roman" panose="02020603050405020304" pitchFamily="18" charset="0"/>
              </a:rPr>
            </a:br>
            <a:r>
              <a:rPr lang="en-US" sz="1400" b="1">
                <a:effectLst/>
                <a:latin typeface="Atkinson Hyperlegible" pitchFamily="2" charset="77"/>
                <a:ea typeface="Aptos" panose="020B0004020202020204" pitchFamily="34" charset="0"/>
                <a:cs typeface="Times New Roman" panose="02020603050405020304" pitchFamily="18" charset="0"/>
              </a:rPr>
              <a:t>E</a:t>
            </a:r>
            <a:r>
              <a:rPr lang="en-US" sz="1400">
                <a:effectLst/>
                <a:latin typeface="Atkinson Hyperlegible" pitchFamily="2" charset="77"/>
                <a:ea typeface="Aptos" panose="020B0004020202020204" pitchFamily="34" charset="0"/>
                <a:cs typeface="Times New Roman" panose="02020603050405020304" pitchFamily="18" charset="0"/>
              </a:rPr>
              <a:t>xcellence &amp; Education  </a:t>
            </a:r>
            <a:r>
              <a:rPr lang="en-US" sz="1400">
                <a:effectLst/>
                <a:latin typeface="Atkinson Hyperlegible" pitchFamily="2" charset="77"/>
              </a:rPr>
              <a:t> </a:t>
            </a:r>
            <a:endParaRPr lang="en-US" sz="1400">
              <a:latin typeface="Atkinson Hyperlegible" pitchFamily="2" charset="77"/>
            </a:endParaRPr>
          </a:p>
        </p:txBody>
      </p:sp>
      <p:sp>
        <p:nvSpPr>
          <p:cNvPr id="30" name="Rectangle 29">
            <a:extLst>
              <a:ext uri="{FF2B5EF4-FFF2-40B4-BE49-F238E27FC236}">
                <a16:creationId xmlns:a16="http://schemas.microsoft.com/office/drawing/2014/main" id="{668CF623-9BD9-1FAF-2EF7-516D6E1CB5BF}"/>
              </a:ext>
            </a:extLst>
          </p:cNvPr>
          <p:cNvSpPr/>
          <p:nvPr userDrawn="1"/>
        </p:nvSpPr>
        <p:spPr>
          <a:xfrm>
            <a:off x="838200" y="1623862"/>
            <a:ext cx="3384504" cy="407809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Ins="365760" rtlCol="0" anchor="t" anchorCtr="0"/>
          <a:lstStyle/>
          <a:p>
            <a:pPr marL="0" marR="0">
              <a:spcBef>
                <a:spcPts val="0"/>
              </a:spcBef>
            </a:pPr>
            <a:r>
              <a:rPr lang="en-US" sz="2400" b="1" kern="100">
                <a:solidFill>
                  <a:srgbClr val="26C9D4"/>
                </a:solidFill>
                <a:effectLst/>
                <a:latin typeface="Atkinson Hyperlegible" pitchFamily="2" charset="77"/>
                <a:ea typeface="Aptos" panose="020B0004020202020204" pitchFamily="34" charset="0"/>
                <a:cs typeface="Times New Roman" panose="02020603050405020304" pitchFamily="18" charset="0"/>
              </a:rPr>
              <a:t>Mission</a:t>
            </a:r>
          </a:p>
          <a:p>
            <a:pPr marL="0" marR="0">
              <a:spcBef>
                <a:spcPts val="0"/>
              </a:spcBef>
            </a:pPr>
            <a:endParaRPr lang="en-US" sz="1400" kern="100">
              <a:effectLst/>
              <a:latin typeface="Atkinson Hyperlegible" pitchFamily="2" charset="77"/>
              <a:ea typeface="Aptos" panose="020B0004020202020204" pitchFamily="34" charset="0"/>
              <a:cs typeface="Times New Roman" panose="02020603050405020304" pitchFamily="18" charset="0"/>
            </a:endParaRPr>
          </a:p>
          <a:p>
            <a:pPr marL="0" marR="0">
              <a:spcBef>
                <a:spcPts val="0"/>
              </a:spcBef>
            </a:pPr>
            <a:r>
              <a:rPr lang="en-US" sz="1400" kern="100">
                <a:effectLst/>
                <a:latin typeface="Atkinson Hyperlegible" pitchFamily="2" charset="77"/>
                <a:ea typeface="Aptos" panose="020B0004020202020204" pitchFamily="34" charset="0"/>
                <a:cs typeface="Times New Roman" panose="02020603050405020304" pitchFamily="18" charset="0"/>
              </a:rPr>
              <a:t>Establish universal access to the world’s best care and health services for all Cook County residents, regardless of the ability to pay, so all may live their healthiest life. We seek to create partnerships with other health providers and communities to enhance the health of the public. We also advocate for policies that promote the physical, mental and social well-being of the people of Cook County.</a:t>
            </a:r>
          </a:p>
        </p:txBody>
      </p:sp>
      <p:sp>
        <p:nvSpPr>
          <p:cNvPr id="31" name="TextBox 30">
            <a:extLst>
              <a:ext uri="{FF2B5EF4-FFF2-40B4-BE49-F238E27FC236}">
                <a16:creationId xmlns:a16="http://schemas.microsoft.com/office/drawing/2014/main" id="{2A2ED419-4EAA-8B71-2AA2-3F65C006AF5F}"/>
              </a:ext>
            </a:extLst>
          </p:cNvPr>
          <p:cNvSpPr txBox="1"/>
          <p:nvPr userDrawn="1"/>
        </p:nvSpPr>
        <p:spPr>
          <a:xfrm>
            <a:off x="838200" y="548084"/>
            <a:ext cx="8026400" cy="769441"/>
          </a:xfrm>
          <a:prstGeom prst="rect">
            <a:avLst/>
          </a:prstGeom>
          <a:noFill/>
        </p:spPr>
        <p:txBody>
          <a:bodyPr wrap="square" rtlCol="0">
            <a:spAutoFit/>
          </a:bodyPr>
          <a:lstStyle/>
          <a:p>
            <a:r>
              <a:rPr lang="en-US" sz="4400" b="1" i="0">
                <a:latin typeface="Atkinson Hyperlegible" pitchFamily="2" charset="77"/>
              </a:rPr>
              <a:t>Mission, Vision, and Values</a:t>
            </a:r>
          </a:p>
        </p:txBody>
      </p:sp>
    </p:spTree>
    <p:extLst>
      <p:ext uri="{BB962C8B-B14F-4D97-AF65-F5344CB8AC3E}">
        <p14:creationId xmlns:p14="http://schemas.microsoft.com/office/powerpoint/2010/main" val="292813097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ok County Overvi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58D650-8563-AFD3-29B6-6D6236350608}"/>
              </a:ext>
            </a:extLst>
          </p:cNvPr>
          <p:cNvSpPr/>
          <p:nvPr userDrawn="1"/>
        </p:nvSpPr>
        <p:spPr>
          <a:xfrm>
            <a:off x="10803710" y="5722549"/>
            <a:ext cx="1388290" cy="1135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sp>
        <p:nvSpPr>
          <p:cNvPr id="21" name="Rectangle 20">
            <a:extLst>
              <a:ext uri="{FF2B5EF4-FFF2-40B4-BE49-F238E27FC236}">
                <a16:creationId xmlns:a16="http://schemas.microsoft.com/office/drawing/2014/main" id="{4EEAEB69-EF27-2857-C9A7-5968D0F11433}"/>
              </a:ext>
            </a:extLst>
          </p:cNvPr>
          <p:cNvSpPr/>
          <p:nvPr userDrawn="1"/>
        </p:nvSpPr>
        <p:spPr>
          <a:xfrm>
            <a:off x="0" y="0"/>
            <a:ext cx="12192000" cy="17889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57DE28-AA70-5E48-A313-952C021CEB0D}"/>
              </a:ext>
            </a:extLst>
          </p:cNvPr>
          <p:cNvSpPr txBox="1"/>
          <p:nvPr userDrawn="1"/>
        </p:nvSpPr>
        <p:spPr>
          <a:xfrm>
            <a:off x="472173" y="468179"/>
            <a:ext cx="3945948" cy="954107"/>
          </a:xfrm>
          <a:prstGeom prst="rect">
            <a:avLst/>
          </a:prstGeom>
          <a:noFill/>
        </p:spPr>
        <p:txBody>
          <a:bodyPr wrap="square" rtlCol="0">
            <a:spAutoFit/>
          </a:bodyPr>
          <a:lstStyle/>
          <a:p>
            <a:r>
              <a:rPr lang="en-US" sz="2800" b="1">
                <a:solidFill>
                  <a:schemeClr val="bg1"/>
                </a:solidFill>
                <a:latin typeface="Atkinson Hyperlegible"/>
                <a:ea typeface="Cook County Health Brandon" pitchFamily="2" charset="-128"/>
                <a:cs typeface="Cook County Health Brandon" pitchFamily="2" charset="-128"/>
              </a:rPr>
              <a:t>About</a:t>
            </a:r>
            <a:br>
              <a:rPr lang="en-US" sz="2800" b="1">
                <a:solidFill>
                  <a:schemeClr val="bg1"/>
                </a:solidFill>
                <a:latin typeface="Atkinson Hyperlegible"/>
                <a:ea typeface="Cook County Health Brandon" pitchFamily="2" charset="-128"/>
                <a:cs typeface="Cook County Health Brandon" pitchFamily="2" charset="-128"/>
              </a:rPr>
            </a:br>
            <a:r>
              <a:rPr lang="en-US" sz="2800" b="1">
                <a:solidFill>
                  <a:schemeClr val="bg1"/>
                </a:solidFill>
                <a:latin typeface="Atkinson Hyperlegible"/>
                <a:ea typeface="Cook County Health Brandon" pitchFamily="2" charset="-128"/>
                <a:cs typeface="Cook County Health Brandon" pitchFamily="2" charset="-128"/>
              </a:rPr>
              <a:t>Cook County</a:t>
            </a:r>
          </a:p>
        </p:txBody>
      </p:sp>
      <p:sp>
        <p:nvSpPr>
          <p:cNvPr id="24" name="TextBox 23">
            <a:extLst>
              <a:ext uri="{FF2B5EF4-FFF2-40B4-BE49-F238E27FC236}">
                <a16:creationId xmlns:a16="http://schemas.microsoft.com/office/drawing/2014/main" id="{F31135E2-327F-349B-E7EE-10298E1C3B1F}"/>
              </a:ext>
            </a:extLst>
          </p:cNvPr>
          <p:cNvSpPr txBox="1"/>
          <p:nvPr userDrawn="1"/>
        </p:nvSpPr>
        <p:spPr>
          <a:xfrm>
            <a:off x="3261019" y="308693"/>
            <a:ext cx="3600798" cy="130805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b="1">
                <a:solidFill>
                  <a:schemeClr val="bg1"/>
                </a:solidFill>
                <a:latin typeface="Atkinson Hyperlegible"/>
                <a:ea typeface="Cook County Health Brandon" pitchFamily="2" charset="-128"/>
                <a:cs typeface="Cook County Health Brandon" pitchFamily="2" charset="-128"/>
              </a:rPr>
              <a:t>Includes Chicago and suburbs</a:t>
            </a:r>
          </a:p>
          <a:p>
            <a:pPr marL="285750" indent="-285750">
              <a:spcBef>
                <a:spcPts val="600"/>
              </a:spcBef>
              <a:buFont typeface="Arial" panose="020B0604020202020204" pitchFamily="34" charset="0"/>
              <a:buChar char="•"/>
            </a:pPr>
            <a:r>
              <a:rPr lang="en-US" sz="1600" b="1">
                <a:solidFill>
                  <a:schemeClr val="bg1"/>
                </a:solidFill>
                <a:latin typeface="Atkinson Hyperlegible"/>
                <a:ea typeface="Cook County Health Brandon" pitchFamily="2" charset="-128"/>
                <a:cs typeface="Cook County Health Brandon" pitchFamily="2" charset="-128"/>
              </a:rPr>
              <a:t>2</a:t>
            </a:r>
            <a:r>
              <a:rPr lang="en-US" sz="1600" b="1" baseline="30000">
                <a:solidFill>
                  <a:schemeClr val="bg1"/>
                </a:solidFill>
                <a:latin typeface="Atkinson Hyperlegible"/>
                <a:ea typeface="Cook County Health Brandon" pitchFamily="2" charset="-128"/>
                <a:cs typeface="Cook County Health Brandon" pitchFamily="2" charset="-128"/>
              </a:rPr>
              <a:t>nd</a:t>
            </a:r>
            <a:r>
              <a:rPr lang="en-US" sz="1600" b="1">
                <a:solidFill>
                  <a:schemeClr val="bg1"/>
                </a:solidFill>
                <a:latin typeface="Atkinson Hyperlegible"/>
                <a:ea typeface="Cook County Health Brandon" pitchFamily="2" charset="-128"/>
                <a:cs typeface="Cook County Health Brandon" pitchFamily="2" charset="-128"/>
              </a:rPr>
              <a:t> most populous county in US</a:t>
            </a:r>
          </a:p>
          <a:p>
            <a:pPr marL="285750" indent="-285750">
              <a:spcBef>
                <a:spcPts val="600"/>
              </a:spcBef>
              <a:buFont typeface="Arial" panose="020B0604020202020204" pitchFamily="34" charset="0"/>
              <a:buChar char="•"/>
            </a:pPr>
            <a:r>
              <a:rPr lang="en-US" sz="1600" b="1">
                <a:solidFill>
                  <a:schemeClr val="bg1"/>
                </a:solidFill>
                <a:latin typeface="Atkinson Hyperlegible"/>
                <a:ea typeface="Cook County Health Brandon" pitchFamily="2" charset="-128"/>
                <a:cs typeface="Cook County Health Brandon" pitchFamily="2" charset="-128"/>
              </a:rPr>
              <a:t>5.1M residents </a:t>
            </a:r>
          </a:p>
          <a:p>
            <a:pPr marL="285750" indent="-285750">
              <a:spcBef>
                <a:spcPts val="600"/>
              </a:spcBef>
              <a:buFont typeface="Arial" panose="020B0604020202020204" pitchFamily="34" charset="0"/>
              <a:buChar char="•"/>
            </a:pPr>
            <a:r>
              <a:rPr lang="en-US" sz="1600" b="1">
                <a:solidFill>
                  <a:schemeClr val="bg1"/>
                </a:solidFill>
                <a:latin typeface="Atkinson Hyperlegible"/>
                <a:ea typeface="Cook County Health Brandon" pitchFamily="2" charset="-128"/>
                <a:cs typeface="Cook County Health Brandon" pitchFamily="2" charset="-128"/>
              </a:rPr>
              <a:t>945 sq miles</a:t>
            </a:r>
          </a:p>
        </p:txBody>
      </p:sp>
      <p:pic>
        <p:nvPicPr>
          <p:cNvPr id="26" name="Picture 25">
            <a:extLst>
              <a:ext uri="{FF2B5EF4-FFF2-40B4-BE49-F238E27FC236}">
                <a16:creationId xmlns:a16="http://schemas.microsoft.com/office/drawing/2014/main" id="{B3192D93-333D-61FA-1B56-54E2A9CD1729}"/>
              </a:ext>
            </a:extLst>
          </p:cNvPr>
          <p:cNvPicPr>
            <a:picLocks noChangeAspect="1"/>
          </p:cNvPicPr>
          <p:nvPr userDrawn="1"/>
        </p:nvPicPr>
        <p:blipFill>
          <a:blip r:embed="rId2"/>
          <a:stretch>
            <a:fillRect/>
          </a:stretch>
        </p:blipFill>
        <p:spPr>
          <a:xfrm>
            <a:off x="10196749" y="203874"/>
            <a:ext cx="1213922" cy="1465455"/>
          </a:xfrm>
          <a:prstGeom prst="rect">
            <a:avLst/>
          </a:prstGeom>
        </p:spPr>
      </p:pic>
      <p:pic>
        <p:nvPicPr>
          <p:cNvPr id="27" name="Picture 26">
            <a:extLst>
              <a:ext uri="{FF2B5EF4-FFF2-40B4-BE49-F238E27FC236}">
                <a16:creationId xmlns:a16="http://schemas.microsoft.com/office/drawing/2014/main" id="{8B4D6313-58D2-25AF-143C-6F0984DEEA43}"/>
              </a:ext>
            </a:extLst>
          </p:cNvPr>
          <p:cNvPicPr>
            <a:picLocks noChangeAspect="1"/>
          </p:cNvPicPr>
          <p:nvPr userDrawn="1"/>
        </p:nvPicPr>
        <p:blipFill>
          <a:blip r:embed="rId3"/>
          <a:stretch>
            <a:fillRect/>
          </a:stretch>
        </p:blipFill>
        <p:spPr>
          <a:xfrm>
            <a:off x="9125830" y="231034"/>
            <a:ext cx="678461" cy="1235064"/>
          </a:xfrm>
          <a:prstGeom prst="rect">
            <a:avLst/>
          </a:prstGeom>
        </p:spPr>
      </p:pic>
      <p:pic>
        <p:nvPicPr>
          <p:cNvPr id="28" name="Picture 27">
            <a:extLst>
              <a:ext uri="{FF2B5EF4-FFF2-40B4-BE49-F238E27FC236}">
                <a16:creationId xmlns:a16="http://schemas.microsoft.com/office/drawing/2014/main" id="{4F7C86D2-FA53-5FC8-CAC7-15D9751BFAA2}"/>
              </a:ext>
            </a:extLst>
          </p:cNvPr>
          <p:cNvPicPr>
            <a:picLocks noChangeAspect="1"/>
          </p:cNvPicPr>
          <p:nvPr userDrawn="1"/>
        </p:nvPicPr>
        <p:blipFill>
          <a:blip r:embed="rId4">
            <a:alphaModFix amt="14000"/>
          </a:blip>
          <a:stretch>
            <a:fillRect/>
          </a:stretch>
        </p:blipFill>
        <p:spPr>
          <a:xfrm>
            <a:off x="493295" y="-270259"/>
            <a:ext cx="2473899" cy="2473899"/>
          </a:xfrm>
          <a:prstGeom prst="rect">
            <a:avLst/>
          </a:prstGeom>
        </p:spPr>
      </p:pic>
      <p:pic>
        <p:nvPicPr>
          <p:cNvPr id="2" name="Picture 1" descr="A logo with blue squares&#10;&#10;Description automatically generated">
            <a:extLst>
              <a:ext uri="{FF2B5EF4-FFF2-40B4-BE49-F238E27FC236}">
                <a16:creationId xmlns:a16="http://schemas.microsoft.com/office/drawing/2014/main" id="{11F1992A-3365-2817-80F0-73A012BDC29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035930" y="4642260"/>
            <a:ext cx="1535560" cy="1535560"/>
          </a:xfrm>
          <a:prstGeom prst="rect">
            <a:avLst/>
          </a:prstGeom>
        </p:spPr>
      </p:pic>
      <p:cxnSp>
        <p:nvCxnSpPr>
          <p:cNvPr id="3" name="Straight Connector 2">
            <a:extLst>
              <a:ext uri="{FF2B5EF4-FFF2-40B4-BE49-F238E27FC236}">
                <a16:creationId xmlns:a16="http://schemas.microsoft.com/office/drawing/2014/main" id="{D8446A0B-3AE3-C8FA-4417-5B584210953F}"/>
              </a:ext>
            </a:extLst>
          </p:cNvPr>
          <p:cNvCxnSpPr/>
          <p:nvPr userDrawn="1"/>
        </p:nvCxnSpPr>
        <p:spPr>
          <a:xfrm>
            <a:off x="6250916" y="2788285"/>
            <a:ext cx="0" cy="1782943"/>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11FC5E1-58E3-C6E4-1DA0-C029E14A7592}"/>
              </a:ext>
            </a:extLst>
          </p:cNvPr>
          <p:cNvCxnSpPr>
            <a:cxnSpLocks/>
          </p:cNvCxnSpPr>
          <p:nvPr userDrawn="1"/>
        </p:nvCxnSpPr>
        <p:spPr>
          <a:xfrm>
            <a:off x="1866900" y="4361678"/>
            <a:ext cx="895985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721DB0-A9F7-A83E-C2BF-D95484A3564B}"/>
              </a:ext>
            </a:extLst>
          </p:cNvPr>
          <p:cNvCxnSpPr/>
          <p:nvPr userDrawn="1"/>
        </p:nvCxnSpPr>
        <p:spPr>
          <a:xfrm>
            <a:off x="1869897" y="4354087"/>
            <a:ext cx="0" cy="2594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88EC3A-F60E-7879-838A-E77A7377A678}"/>
              </a:ext>
            </a:extLst>
          </p:cNvPr>
          <p:cNvCxnSpPr/>
          <p:nvPr userDrawn="1"/>
        </p:nvCxnSpPr>
        <p:spPr>
          <a:xfrm>
            <a:off x="6249966" y="4361678"/>
            <a:ext cx="0" cy="2594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C0A2FA-8424-F276-3B86-A5A355571718}"/>
              </a:ext>
            </a:extLst>
          </p:cNvPr>
          <p:cNvCxnSpPr>
            <a:cxnSpLocks/>
          </p:cNvCxnSpPr>
          <p:nvPr userDrawn="1"/>
        </p:nvCxnSpPr>
        <p:spPr>
          <a:xfrm>
            <a:off x="10826750" y="4361678"/>
            <a:ext cx="0" cy="25949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A735D08-7EA4-A16B-4416-DBBA9062392C}"/>
              </a:ext>
            </a:extLst>
          </p:cNvPr>
          <p:cNvGrpSpPr/>
          <p:nvPr userDrawn="1"/>
        </p:nvGrpSpPr>
        <p:grpSpPr>
          <a:xfrm>
            <a:off x="3104339" y="3090545"/>
            <a:ext cx="6293156" cy="854117"/>
            <a:chOff x="3037837" y="2076406"/>
            <a:chExt cx="6293156" cy="854117"/>
          </a:xfrm>
        </p:grpSpPr>
        <p:sp>
          <p:nvSpPr>
            <p:cNvPr id="10" name="Rectangle 9">
              <a:extLst>
                <a:ext uri="{FF2B5EF4-FFF2-40B4-BE49-F238E27FC236}">
                  <a16:creationId xmlns:a16="http://schemas.microsoft.com/office/drawing/2014/main" id="{CD653FDE-F78B-5E4F-1C9F-C9E970FD06BC}"/>
                </a:ext>
              </a:extLst>
            </p:cNvPr>
            <p:cNvSpPr/>
            <p:nvPr userDrawn="1"/>
          </p:nvSpPr>
          <p:spPr>
            <a:xfrm>
              <a:off x="3037837" y="2076406"/>
              <a:ext cx="6293156" cy="8541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tkinson Hyperlegible"/>
                  <a:ea typeface="Cook County Health Brandon" pitchFamily="2" charset="-128"/>
                  <a:cs typeface="Cook County Health Brandon" pitchFamily="2" charset="-128"/>
                </a:rPr>
                <a:t>                         Board of Directors</a:t>
              </a:r>
            </a:p>
          </p:txBody>
        </p:sp>
        <p:pic>
          <p:nvPicPr>
            <p:cNvPr id="11" name="Picture 10" descr="A black background with white text&#10;&#10;Description automatically generated">
              <a:extLst>
                <a:ext uri="{FF2B5EF4-FFF2-40B4-BE49-F238E27FC236}">
                  <a16:creationId xmlns:a16="http://schemas.microsoft.com/office/drawing/2014/main" id="{439FBFD7-3B02-BAC5-4970-D355CFD8337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990148" y="2118782"/>
              <a:ext cx="2105852" cy="776648"/>
            </a:xfrm>
            <a:prstGeom prst="rect">
              <a:avLst/>
            </a:prstGeom>
          </p:spPr>
        </p:pic>
      </p:grpSp>
      <p:sp>
        <p:nvSpPr>
          <p:cNvPr id="12" name="Rectangle 11">
            <a:extLst>
              <a:ext uri="{FF2B5EF4-FFF2-40B4-BE49-F238E27FC236}">
                <a16:creationId xmlns:a16="http://schemas.microsoft.com/office/drawing/2014/main" id="{1C427190-3C12-F89E-3EA2-B2494A0F53BF}"/>
              </a:ext>
            </a:extLst>
          </p:cNvPr>
          <p:cNvSpPr/>
          <p:nvPr userDrawn="1"/>
        </p:nvSpPr>
        <p:spPr>
          <a:xfrm>
            <a:off x="4709161" y="4900379"/>
            <a:ext cx="3108246" cy="1334591"/>
          </a:xfrm>
          <a:prstGeom prst="rect">
            <a:avLst/>
          </a:prstGeom>
          <a:noFill/>
          <a:ln w="12700">
            <a:solidFill>
              <a:srgbClr val="012B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lue text on a black background&#10;&#10;Description automatically generated">
            <a:extLst>
              <a:ext uri="{FF2B5EF4-FFF2-40B4-BE49-F238E27FC236}">
                <a16:creationId xmlns:a16="http://schemas.microsoft.com/office/drawing/2014/main" id="{9A002EA0-5024-4BEF-A6C8-D2220F8C972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5297" t="12130" r="4938" b="20788"/>
          <a:stretch/>
        </p:blipFill>
        <p:spPr>
          <a:xfrm>
            <a:off x="5198750" y="4613551"/>
            <a:ext cx="2080255" cy="573356"/>
          </a:xfrm>
          <a:prstGeom prst="rect">
            <a:avLst/>
          </a:prstGeom>
          <a:solidFill>
            <a:schemeClr val="bg1"/>
          </a:solidFill>
        </p:spPr>
      </p:pic>
      <p:grpSp>
        <p:nvGrpSpPr>
          <p:cNvPr id="14" name="Group 13">
            <a:extLst>
              <a:ext uri="{FF2B5EF4-FFF2-40B4-BE49-F238E27FC236}">
                <a16:creationId xmlns:a16="http://schemas.microsoft.com/office/drawing/2014/main" id="{A7890C02-7A19-7934-DB96-7E2CD053682A}"/>
              </a:ext>
            </a:extLst>
          </p:cNvPr>
          <p:cNvGrpSpPr/>
          <p:nvPr userDrawn="1"/>
        </p:nvGrpSpPr>
        <p:grpSpPr>
          <a:xfrm>
            <a:off x="3104339" y="2125517"/>
            <a:ext cx="6293156" cy="854117"/>
            <a:chOff x="3037837" y="3153194"/>
            <a:chExt cx="6293156" cy="854117"/>
          </a:xfrm>
        </p:grpSpPr>
        <p:sp>
          <p:nvSpPr>
            <p:cNvPr id="15" name="Rectangle 14">
              <a:extLst>
                <a:ext uri="{FF2B5EF4-FFF2-40B4-BE49-F238E27FC236}">
                  <a16:creationId xmlns:a16="http://schemas.microsoft.com/office/drawing/2014/main" id="{60600C72-1CBB-E958-7659-05F9716A8C45}"/>
                </a:ext>
              </a:extLst>
            </p:cNvPr>
            <p:cNvSpPr/>
            <p:nvPr userDrawn="1"/>
          </p:nvSpPr>
          <p:spPr>
            <a:xfrm>
              <a:off x="3037837" y="3153194"/>
              <a:ext cx="6293156" cy="8541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Atkinson Hyperlegible"/>
                <a:ea typeface="Cook County Health Brandon" pitchFamily="2" charset="-128"/>
                <a:cs typeface="Cook County Health Brandon" pitchFamily="2" charset="-128"/>
              </a:endParaRPr>
            </a:p>
          </p:txBody>
        </p:sp>
        <p:pic>
          <p:nvPicPr>
            <p:cNvPr id="16" name="Picture 15">
              <a:extLst>
                <a:ext uri="{FF2B5EF4-FFF2-40B4-BE49-F238E27FC236}">
                  <a16:creationId xmlns:a16="http://schemas.microsoft.com/office/drawing/2014/main" id="{18EFA571-0F8B-125F-B01F-AD1CA12FB0FD}"/>
                </a:ext>
              </a:extLst>
            </p:cNvPr>
            <p:cNvPicPr>
              <a:picLocks noChangeAspect="1"/>
            </p:cNvPicPr>
            <p:nvPr userDrawn="1"/>
          </p:nvPicPr>
          <p:blipFill>
            <a:blip r:embed="rId4">
              <a:alphaModFix/>
            </a:blip>
            <a:stretch>
              <a:fillRect/>
            </a:stretch>
          </p:blipFill>
          <p:spPr>
            <a:xfrm>
              <a:off x="4212047" y="3256183"/>
              <a:ext cx="651850" cy="651850"/>
            </a:xfrm>
            <a:prstGeom prst="rect">
              <a:avLst/>
            </a:prstGeom>
          </p:spPr>
        </p:pic>
        <p:sp>
          <p:nvSpPr>
            <p:cNvPr id="17" name="Rectangle 16">
              <a:extLst>
                <a:ext uri="{FF2B5EF4-FFF2-40B4-BE49-F238E27FC236}">
                  <a16:creationId xmlns:a16="http://schemas.microsoft.com/office/drawing/2014/main" id="{A0515CB3-A629-652D-3C43-AB93FB445490}"/>
                </a:ext>
              </a:extLst>
            </p:cNvPr>
            <p:cNvSpPr/>
            <p:nvPr userDrawn="1"/>
          </p:nvSpPr>
          <p:spPr>
            <a:xfrm>
              <a:off x="4971889" y="3153194"/>
              <a:ext cx="3672490" cy="8541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chemeClr val="bg1"/>
                  </a:solidFill>
                  <a:latin typeface="Atkinson Hyperlegible"/>
                  <a:ea typeface="Cook County Health Brandon" pitchFamily="2" charset="-128"/>
                  <a:cs typeface="Cook County Health Brandon" pitchFamily="2" charset="-128"/>
                </a:rPr>
                <a:t>Cook County Board President </a:t>
              </a:r>
              <a:br>
                <a:rPr lang="en-US" b="1">
                  <a:solidFill>
                    <a:schemeClr val="bg1"/>
                  </a:solidFill>
                  <a:latin typeface="Atkinson Hyperlegible"/>
                  <a:ea typeface="Cook County Health Brandon" pitchFamily="2" charset="-128"/>
                  <a:cs typeface="Cook County Health Brandon" pitchFamily="2" charset="-128"/>
                </a:rPr>
              </a:br>
              <a:r>
                <a:rPr lang="en-US" b="1">
                  <a:solidFill>
                    <a:schemeClr val="bg1"/>
                  </a:solidFill>
                  <a:latin typeface="Atkinson Hyperlegible"/>
                  <a:ea typeface="Cook County Health Brandon" pitchFamily="2" charset="-128"/>
                  <a:cs typeface="Cook County Health Brandon" pitchFamily="2" charset="-128"/>
                </a:rPr>
                <a:t>&amp; Board of Commissioners </a:t>
              </a:r>
            </a:p>
          </p:txBody>
        </p:sp>
      </p:grpSp>
      <p:pic>
        <p:nvPicPr>
          <p:cNvPr id="18" name="Picture 17" descr="A black background with a black square&#10;&#10;Description automatically generated with medium confidence">
            <a:extLst>
              <a:ext uri="{FF2B5EF4-FFF2-40B4-BE49-F238E27FC236}">
                <a16:creationId xmlns:a16="http://schemas.microsoft.com/office/drawing/2014/main" id="{7EFA38E3-173D-E831-2280-DA40374D289F}"/>
              </a:ext>
            </a:extLst>
          </p:cNvPr>
          <p:cNvPicPr>
            <a:picLocks noChangeAspect="1"/>
          </p:cNvPicPr>
          <p:nvPr userDrawn="1"/>
        </p:nvPicPr>
        <p:blipFill>
          <a:blip r:embed="rId8"/>
          <a:stretch>
            <a:fillRect/>
          </a:stretch>
        </p:blipFill>
        <p:spPr>
          <a:xfrm>
            <a:off x="605551" y="4724590"/>
            <a:ext cx="2824977" cy="469937"/>
          </a:xfrm>
          <a:prstGeom prst="rect">
            <a:avLst/>
          </a:prstGeom>
        </p:spPr>
      </p:pic>
      <p:sp>
        <p:nvSpPr>
          <p:cNvPr id="19" name="TextBox 18">
            <a:extLst>
              <a:ext uri="{FF2B5EF4-FFF2-40B4-BE49-F238E27FC236}">
                <a16:creationId xmlns:a16="http://schemas.microsoft.com/office/drawing/2014/main" id="{FC85A981-D149-B186-87FB-84B15A2F0CA9}"/>
              </a:ext>
            </a:extLst>
          </p:cNvPr>
          <p:cNvSpPr txBox="1"/>
          <p:nvPr userDrawn="1"/>
        </p:nvSpPr>
        <p:spPr>
          <a:xfrm>
            <a:off x="4792703" y="5200593"/>
            <a:ext cx="2941163" cy="938719"/>
          </a:xfrm>
          <a:prstGeom prst="rect">
            <a:avLst/>
          </a:prstGeom>
          <a:noFill/>
          <a:ln>
            <a:noFill/>
          </a:ln>
        </p:spPr>
        <p:txBody>
          <a:bodyPr wrap="square" rtlCol="0">
            <a:spAutoFit/>
          </a:bodyPr>
          <a:lstStyle/>
          <a:p>
            <a:pPr algn="ctr"/>
            <a:r>
              <a:rPr lang="en-US" sz="1100" b="1">
                <a:solidFill>
                  <a:srgbClr val="4AB5CB"/>
                </a:solidFill>
                <a:latin typeface="Atkinson Hyperlegible" pitchFamily="2" charset="0"/>
              </a:rPr>
              <a:t>Stroger Hospital</a:t>
            </a:r>
          </a:p>
          <a:p>
            <a:pPr algn="ctr"/>
            <a:r>
              <a:rPr lang="en-US" sz="1100" b="1">
                <a:solidFill>
                  <a:srgbClr val="4AB5CB"/>
                </a:solidFill>
                <a:latin typeface="Atkinson Hyperlegible" pitchFamily="2" charset="0"/>
              </a:rPr>
              <a:t>Provident Hospital</a:t>
            </a:r>
          </a:p>
          <a:p>
            <a:pPr algn="ctr"/>
            <a:r>
              <a:rPr lang="en-US" sz="1100" b="1">
                <a:solidFill>
                  <a:srgbClr val="4AB5CB"/>
                </a:solidFill>
                <a:latin typeface="Atkinson Hyperlegible" pitchFamily="2" charset="0"/>
              </a:rPr>
              <a:t>Ruth M. Rothstein CORE Center</a:t>
            </a:r>
          </a:p>
          <a:p>
            <a:pPr algn="ctr"/>
            <a:r>
              <a:rPr lang="en-US" sz="1100" b="1">
                <a:solidFill>
                  <a:srgbClr val="4AB5CB"/>
                </a:solidFill>
                <a:latin typeface="Atkinson Hyperlegible" pitchFamily="2" charset="0"/>
              </a:rPr>
              <a:t>Cermak Health Services of Cook County</a:t>
            </a:r>
          </a:p>
          <a:p>
            <a:pPr algn="ctr"/>
            <a:r>
              <a:rPr lang="en-US" sz="1100" b="1">
                <a:solidFill>
                  <a:srgbClr val="4AB5CB"/>
                </a:solidFill>
                <a:latin typeface="Atkinson Hyperlegible" pitchFamily="2" charset="0"/>
              </a:rPr>
              <a:t>14 Community Health Centers</a:t>
            </a:r>
          </a:p>
        </p:txBody>
      </p:sp>
    </p:spTree>
    <p:extLst>
      <p:ext uri="{BB962C8B-B14F-4D97-AF65-F5344CB8AC3E}">
        <p14:creationId xmlns:p14="http://schemas.microsoft.com/office/powerpoint/2010/main" val="323701750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y the Numbers">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8F6840D3-826A-B88F-02BC-81F4BC5426E1}"/>
              </a:ext>
            </a:extLst>
          </p:cNvPr>
          <p:cNvSpPr txBox="1"/>
          <p:nvPr userDrawn="1"/>
        </p:nvSpPr>
        <p:spPr>
          <a:xfrm>
            <a:off x="435262" y="399096"/>
            <a:ext cx="8448984" cy="892552"/>
          </a:xfrm>
          <a:prstGeom prst="rect">
            <a:avLst/>
          </a:prstGeom>
          <a:noFill/>
        </p:spPr>
        <p:txBody>
          <a:bodyPr wrap="square">
            <a:spAutoFit/>
          </a:bodyPr>
          <a:lstStyle/>
          <a:p>
            <a:pPr>
              <a:defRPr/>
            </a:pPr>
            <a:r>
              <a:rPr lang="en-US" sz="3200" b="1">
                <a:latin typeface="Atkinson Hyperlegible"/>
                <a:ea typeface="ＭＳ Ｐゴシック" charset="-128"/>
                <a:cs typeface="Arial" panose="020B0604020202020204" pitchFamily="34" charset="0"/>
              </a:rPr>
              <a:t>Cook County Health by the Numbers: 2023 </a:t>
            </a:r>
          </a:p>
          <a:p>
            <a:pPr>
              <a:defRPr/>
            </a:pPr>
            <a:r>
              <a:rPr lang="en-US" sz="2000">
                <a:solidFill>
                  <a:schemeClr val="accent1"/>
                </a:solidFill>
                <a:latin typeface="Atkinson Hyperlegible"/>
                <a:ea typeface="ＭＳ Ｐゴシック" charset="-128"/>
                <a:cs typeface="Arial" panose="020B0604020202020204" pitchFamily="34" charset="0"/>
              </a:rPr>
              <a:t>Doing the work of health equity for nearly 200 years</a:t>
            </a:r>
          </a:p>
        </p:txBody>
      </p:sp>
      <p:sp>
        <p:nvSpPr>
          <p:cNvPr id="44" name="Rectangle 43">
            <a:extLst>
              <a:ext uri="{FF2B5EF4-FFF2-40B4-BE49-F238E27FC236}">
                <a16:creationId xmlns:a16="http://schemas.microsoft.com/office/drawing/2014/main" id="{F652AB69-C07C-BEDC-2BDA-B7856AEF30D7}"/>
              </a:ext>
            </a:extLst>
          </p:cNvPr>
          <p:cNvSpPr/>
          <p:nvPr userDrawn="1"/>
        </p:nvSpPr>
        <p:spPr>
          <a:xfrm>
            <a:off x="8979267" y="1325338"/>
            <a:ext cx="2770100" cy="16760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866A6CF-CF39-250E-5C06-B469B6F4DFFB}"/>
              </a:ext>
            </a:extLst>
          </p:cNvPr>
          <p:cNvSpPr txBox="1"/>
          <p:nvPr userDrawn="1"/>
        </p:nvSpPr>
        <p:spPr>
          <a:xfrm>
            <a:off x="9233571" y="2043600"/>
            <a:ext cx="2261492" cy="646331"/>
          </a:xfrm>
          <a:prstGeom prst="rect">
            <a:avLst/>
          </a:prstGeom>
          <a:noFill/>
        </p:spPr>
        <p:txBody>
          <a:bodyPr wrap="square" rtlCol="0">
            <a:spAutoFit/>
          </a:bodyPr>
          <a:lstStyle/>
          <a:p>
            <a:pPr algn="ctr"/>
            <a:r>
              <a:rPr lang="en-US" sz="2400" b="1">
                <a:solidFill>
                  <a:schemeClr val="tx2"/>
                </a:solidFill>
                <a:latin typeface="Atkinson Hyperlegible" pitchFamily="2" charset="77"/>
              </a:rPr>
              <a:t>8.9M</a:t>
            </a:r>
            <a:endParaRPr lang="en-US" b="1">
              <a:solidFill>
                <a:schemeClr val="tx2"/>
              </a:solidFill>
              <a:latin typeface="Atkinson Hyperlegible" pitchFamily="2" charset="77"/>
            </a:endParaRPr>
          </a:p>
          <a:p>
            <a:pPr algn="ctr"/>
            <a:r>
              <a:rPr lang="en-US" sz="1200">
                <a:solidFill>
                  <a:schemeClr val="bg1"/>
                </a:solidFill>
                <a:latin typeface="Atkinson Hyperlegible" pitchFamily="2" charset="77"/>
              </a:rPr>
              <a:t>prescriptions filled</a:t>
            </a:r>
          </a:p>
        </p:txBody>
      </p:sp>
      <p:grpSp>
        <p:nvGrpSpPr>
          <p:cNvPr id="23" name="Group 22">
            <a:extLst>
              <a:ext uri="{FF2B5EF4-FFF2-40B4-BE49-F238E27FC236}">
                <a16:creationId xmlns:a16="http://schemas.microsoft.com/office/drawing/2014/main" id="{4BE429C7-C4A6-D821-D1FA-763E98A87374}"/>
              </a:ext>
            </a:extLst>
          </p:cNvPr>
          <p:cNvGrpSpPr/>
          <p:nvPr userDrawn="1"/>
        </p:nvGrpSpPr>
        <p:grpSpPr>
          <a:xfrm>
            <a:off x="1507445" y="1430389"/>
            <a:ext cx="555135" cy="555135"/>
            <a:chOff x="9014095" y="277253"/>
            <a:chExt cx="555135" cy="555135"/>
          </a:xfrm>
        </p:grpSpPr>
        <p:sp>
          <p:nvSpPr>
            <p:cNvPr id="4" name="Oval 3">
              <a:extLst>
                <a:ext uri="{FF2B5EF4-FFF2-40B4-BE49-F238E27FC236}">
                  <a16:creationId xmlns:a16="http://schemas.microsoft.com/office/drawing/2014/main" id="{F929A240-E626-7A48-0050-646192AECE6D}"/>
                </a:ext>
              </a:extLst>
            </p:cNvPr>
            <p:cNvSpPr/>
            <p:nvPr userDrawn="1"/>
          </p:nvSpPr>
          <p:spPr>
            <a:xfrm>
              <a:off x="9014095" y="277253"/>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line&#10;&#10;Description automatically generated">
              <a:extLst>
                <a:ext uri="{FF2B5EF4-FFF2-40B4-BE49-F238E27FC236}">
                  <a16:creationId xmlns:a16="http://schemas.microsoft.com/office/drawing/2014/main" id="{3798A0B7-7E2C-C481-F543-98B5DA420FE5}"/>
                </a:ext>
              </a:extLst>
            </p:cNvPr>
            <p:cNvPicPr>
              <a:picLocks noChangeAspect="1"/>
            </p:cNvPicPr>
            <p:nvPr userDrawn="1"/>
          </p:nvPicPr>
          <p:blipFill>
            <a:blip r:embed="rId2"/>
            <a:stretch>
              <a:fillRect/>
            </a:stretch>
          </p:blipFill>
          <p:spPr>
            <a:xfrm>
              <a:off x="9019286" y="282444"/>
              <a:ext cx="544753" cy="544753"/>
            </a:xfrm>
            <a:prstGeom prst="rect">
              <a:avLst/>
            </a:prstGeom>
          </p:spPr>
        </p:pic>
      </p:grpSp>
      <p:sp>
        <p:nvSpPr>
          <p:cNvPr id="52" name="Rectangle 51">
            <a:extLst>
              <a:ext uri="{FF2B5EF4-FFF2-40B4-BE49-F238E27FC236}">
                <a16:creationId xmlns:a16="http://schemas.microsoft.com/office/drawing/2014/main" id="{BCC8F063-6265-6215-3507-B4A76B74296F}"/>
              </a:ext>
            </a:extLst>
          </p:cNvPr>
          <p:cNvSpPr/>
          <p:nvPr userDrawn="1"/>
        </p:nvSpPr>
        <p:spPr>
          <a:xfrm>
            <a:off x="3272637" y="1326487"/>
            <a:ext cx="2770100" cy="167604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74D6122-C332-B9D8-66C4-E55FB35DF0DF}"/>
              </a:ext>
            </a:extLst>
          </p:cNvPr>
          <p:cNvSpPr txBox="1"/>
          <p:nvPr userDrawn="1"/>
        </p:nvSpPr>
        <p:spPr>
          <a:xfrm>
            <a:off x="3480344" y="2043600"/>
            <a:ext cx="2354686" cy="646331"/>
          </a:xfrm>
          <a:prstGeom prst="rect">
            <a:avLst/>
          </a:prstGeom>
          <a:noFill/>
        </p:spPr>
        <p:txBody>
          <a:bodyPr wrap="square" rtlCol="0">
            <a:spAutoFit/>
          </a:bodyPr>
          <a:lstStyle/>
          <a:p>
            <a:pPr algn="ctr"/>
            <a:r>
              <a:rPr lang="en-US" sz="2400" b="1">
                <a:solidFill>
                  <a:schemeClr val="tx2"/>
                </a:solidFill>
                <a:latin typeface="Atkinson Hyperlegible" pitchFamily="2" charset="77"/>
              </a:rPr>
              <a:t>918K</a:t>
            </a:r>
          </a:p>
          <a:p>
            <a:pPr algn="ctr"/>
            <a:r>
              <a:rPr lang="en-US" sz="1200">
                <a:solidFill>
                  <a:schemeClr val="bg1"/>
                </a:solidFill>
                <a:latin typeface="Atkinson Hyperlegible" pitchFamily="2" charset="77"/>
              </a:rPr>
              <a:t>outpatient registrations</a:t>
            </a:r>
          </a:p>
        </p:txBody>
      </p:sp>
      <p:sp>
        <p:nvSpPr>
          <p:cNvPr id="55" name="Rectangle 54">
            <a:extLst>
              <a:ext uri="{FF2B5EF4-FFF2-40B4-BE49-F238E27FC236}">
                <a16:creationId xmlns:a16="http://schemas.microsoft.com/office/drawing/2014/main" id="{901D3E37-01C2-5BB4-A6CA-F71EED096462}"/>
              </a:ext>
            </a:extLst>
          </p:cNvPr>
          <p:cNvSpPr/>
          <p:nvPr userDrawn="1"/>
        </p:nvSpPr>
        <p:spPr>
          <a:xfrm>
            <a:off x="424147" y="1336700"/>
            <a:ext cx="2770100" cy="167604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6" name="TextBox 55">
            <a:extLst>
              <a:ext uri="{FF2B5EF4-FFF2-40B4-BE49-F238E27FC236}">
                <a16:creationId xmlns:a16="http://schemas.microsoft.com/office/drawing/2014/main" id="{3361037D-D026-9679-BEE8-AC3EB1EF3C4D}"/>
              </a:ext>
            </a:extLst>
          </p:cNvPr>
          <p:cNvSpPr txBox="1"/>
          <p:nvPr userDrawn="1"/>
        </p:nvSpPr>
        <p:spPr>
          <a:xfrm>
            <a:off x="424148" y="2043600"/>
            <a:ext cx="2770099" cy="978729"/>
          </a:xfrm>
          <a:prstGeom prst="rect">
            <a:avLst/>
          </a:prstGeom>
          <a:noFill/>
        </p:spPr>
        <p:txBody>
          <a:bodyPr wrap="square" rtlCol="0">
            <a:spAutoFit/>
          </a:bodyPr>
          <a:lstStyle/>
          <a:p>
            <a:pPr algn="ctr">
              <a:lnSpc>
                <a:spcPct val="80000"/>
              </a:lnSpc>
            </a:pPr>
            <a:r>
              <a:rPr lang="en-US" sz="2400" b="1">
                <a:solidFill>
                  <a:schemeClr val="tx2"/>
                </a:solidFill>
                <a:latin typeface="Atkinson Hyperlegible" pitchFamily="2" charset="77"/>
              </a:rPr>
              <a:t>200K</a:t>
            </a:r>
          </a:p>
          <a:p>
            <a:pPr algn="ctr">
              <a:lnSpc>
                <a:spcPct val="80000"/>
              </a:lnSpc>
            </a:pPr>
            <a:r>
              <a:rPr lang="en-US" b="1">
                <a:solidFill>
                  <a:schemeClr val="tx2"/>
                </a:solidFill>
                <a:latin typeface="Atkinson Hyperlegible" pitchFamily="2" charset="77"/>
              </a:rPr>
              <a:t>UNIQUE PATIENTS</a:t>
            </a:r>
          </a:p>
          <a:p>
            <a:pPr algn="ctr"/>
            <a:r>
              <a:rPr lang="en-US" sz="1200">
                <a:solidFill>
                  <a:schemeClr val="bg1"/>
                </a:solidFill>
                <a:latin typeface="Atkinson Hyperlegible" pitchFamily="2" charset="77"/>
              </a:rPr>
              <a:t>served at CCH hospitals and </a:t>
            </a:r>
            <a:br>
              <a:rPr lang="en-US" sz="1200">
                <a:solidFill>
                  <a:schemeClr val="bg1"/>
                </a:solidFill>
                <a:latin typeface="Atkinson Hyperlegible" pitchFamily="2" charset="77"/>
              </a:rPr>
            </a:br>
            <a:r>
              <a:rPr lang="en-US" sz="1200">
                <a:solidFill>
                  <a:schemeClr val="bg1"/>
                </a:solidFill>
                <a:latin typeface="Atkinson Hyperlegible" pitchFamily="2" charset="77"/>
              </a:rPr>
              <a:t>health centers</a:t>
            </a:r>
          </a:p>
        </p:txBody>
      </p:sp>
      <p:sp>
        <p:nvSpPr>
          <p:cNvPr id="60" name="Rectangle 59">
            <a:extLst>
              <a:ext uri="{FF2B5EF4-FFF2-40B4-BE49-F238E27FC236}">
                <a16:creationId xmlns:a16="http://schemas.microsoft.com/office/drawing/2014/main" id="{E1C424FE-2CF8-F42F-C933-726C8821DE84}"/>
              </a:ext>
            </a:extLst>
          </p:cNvPr>
          <p:cNvSpPr/>
          <p:nvPr userDrawn="1"/>
        </p:nvSpPr>
        <p:spPr>
          <a:xfrm>
            <a:off x="6125952" y="1326486"/>
            <a:ext cx="2770100" cy="167604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1944451-403D-C34F-4D47-3E7D1596D364}"/>
              </a:ext>
            </a:extLst>
          </p:cNvPr>
          <p:cNvSpPr txBox="1"/>
          <p:nvPr userDrawn="1"/>
        </p:nvSpPr>
        <p:spPr>
          <a:xfrm>
            <a:off x="6188471" y="2043600"/>
            <a:ext cx="2645062" cy="646331"/>
          </a:xfrm>
          <a:prstGeom prst="rect">
            <a:avLst/>
          </a:prstGeom>
          <a:noFill/>
        </p:spPr>
        <p:txBody>
          <a:bodyPr wrap="square" rtlCol="0">
            <a:spAutoFit/>
          </a:bodyPr>
          <a:lstStyle/>
          <a:p>
            <a:pPr algn="ctr"/>
            <a:r>
              <a:rPr lang="en-US" sz="2400" b="1">
                <a:solidFill>
                  <a:schemeClr val="tx2"/>
                </a:solidFill>
                <a:latin typeface="Atkinson Hyperlegible" pitchFamily="2" charset="77"/>
              </a:rPr>
              <a:t>112K</a:t>
            </a:r>
          </a:p>
          <a:p>
            <a:pPr algn="ctr"/>
            <a:r>
              <a:rPr lang="en-US" sz="1200">
                <a:latin typeface="Atkinson Hyperlegible" pitchFamily="2" charset="77"/>
              </a:rPr>
              <a:t>emergency/trauma visits</a:t>
            </a:r>
          </a:p>
        </p:txBody>
      </p:sp>
      <p:grpSp>
        <p:nvGrpSpPr>
          <p:cNvPr id="24" name="Group 23">
            <a:extLst>
              <a:ext uri="{FF2B5EF4-FFF2-40B4-BE49-F238E27FC236}">
                <a16:creationId xmlns:a16="http://schemas.microsoft.com/office/drawing/2014/main" id="{0B8D4EFF-FC73-8ED4-CDB8-F81C780320CA}"/>
              </a:ext>
            </a:extLst>
          </p:cNvPr>
          <p:cNvGrpSpPr/>
          <p:nvPr userDrawn="1"/>
        </p:nvGrpSpPr>
        <p:grpSpPr>
          <a:xfrm>
            <a:off x="10076164" y="1525424"/>
            <a:ext cx="555135" cy="555135"/>
            <a:chOff x="10328783" y="86601"/>
            <a:chExt cx="555135" cy="555135"/>
          </a:xfrm>
        </p:grpSpPr>
        <p:sp>
          <p:nvSpPr>
            <p:cNvPr id="10" name="Oval 9">
              <a:extLst>
                <a:ext uri="{FF2B5EF4-FFF2-40B4-BE49-F238E27FC236}">
                  <a16:creationId xmlns:a16="http://schemas.microsoft.com/office/drawing/2014/main" id="{DEFEBEE4-6E01-3ECA-D8AD-7B4FF152091E}"/>
                </a:ext>
              </a:extLst>
            </p:cNvPr>
            <p:cNvSpPr/>
            <p:nvPr userDrawn="1"/>
          </p:nvSpPr>
          <p:spPr>
            <a:xfrm>
              <a:off x="10328783" y="86601"/>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EEA0B3-9E65-B04D-5651-41A3B393D82D}"/>
                </a:ext>
              </a:extLst>
            </p:cNvPr>
            <p:cNvPicPr>
              <a:picLocks noChangeAspect="1"/>
            </p:cNvPicPr>
            <p:nvPr userDrawn="1"/>
          </p:nvPicPr>
          <p:blipFill>
            <a:blip r:embed="rId3"/>
            <a:srcRect/>
            <a:stretch/>
          </p:blipFill>
          <p:spPr>
            <a:xfrm>
              <a:off x="10361087" y="125173"/>
              <a:ext cx="490525" cy="490525"/>
            </a:xfrm>
            <a:prstGeom prst="rect">
              <a:avLst/>
            </a:prstGeom>
          </p:spPr>
        </p:pic>
      </p:grpSp>
      <p:grpSp>
        <p:nvGrpSpPr>
          <p:cNvPr id="30" name="Group 29">
            <a:extLst>
              <a:ext uri="{FF2B5EF4-FFF2-40B4-BE49-F238E27FC236}">
                <a16:creationId xmlns:a16="http://schemas.microsoft.com/office/drawing/2014/main" id="{0A6D67AA-9637-738F-DF1B-86C39E6F9E20}"/>
              </a:ext>
            </a:extLst>
          </p:cNvPr>
          <p:cNvGrpSpPr/>
          <p:nvPr userDrawn="1"/>
        </p:nvGrpSpPr>
        <p:grpSpPr>
          <a:xfrm>
            <a:off x="4380120" y="1499544"/>
            <a:ext cx="555135" cy="555135"/>
            <a:chOff x="9685883" y="93229"/>
            <a:chExt cx="555135" cy="555135"/>
          </a:xfrm>
        </p:grpSpPr>
        <p:sp>
          <p:nvSpPr>
            <p:cNvPr id="8" name="Oval 7">
              <a:extLst>
                <a:ext uri="{FF2B5EF4-FFF2-40B4-BE49-F238E27FC236}">
                  <a16:creationId xmlns:a16="http://schemas.microsoft.com/office/drawing/2014/main" id="{0EAA5507-EE11-849F-82C9-24C08844A220}"/>
                </a:ext>
              </a:extLst>
            </p:cNvPr>
            <p:cNvSpPr/>
            <p:nvPr userDrawn="1"/>
          </p:nvSpPr>
          <p:spPr>
            <a:xfrm>
              <a:off x="9685883" y="93229"/>
              <a:ext cx="555135" cy="55513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white line with blue cross on a clipboard&#10;&#10;Description automatically generated">
              <a:extLst>
                <a:ext uri="{FF2B5EF4-FFF2-40B4-BE49-F238E27FC236}">
                  <a16:creationId xmlns:a16="http://schemas.microsoft.com/office/drawing/2014/main" id="{401A0DCC-587F-CA8D-4914-C929ACB01759}"/>
                </a:ext>
              </a:extLst>
            </p:cNvPr>
            <p:cNvPicPr>
              <a:picLocks noChangeAspect="1"/>
            </p:cNvPicPr>
            <p:nvPr userDrawn="1"/>
          </p:nvPicPr>
          <p:blipFill>
            <a:blip r:embed="rId4"/>
            <a:stretch>
              <a:fillRect/>
            </a:stretch>
          </p:blipFill>
          <p:spPr>
            <a:xfrm>
              <a:off x="9733569" y="140915"/>
              <a:ext cx="459763" cy="459763"/>
            </a:xfrm>
            <a:prstGeom prst="rect">
              <a:avLst/>
            </a:prstGeom>
          </p:spPr>
        </p:pic>
      </p:grpSp>
      <p:grpSp>
        <p:nvGrpSpPr>
          <p:cNvPr id="78" name="Group 77">
            <a:extLst>
              <a:ext uri="{FF2B5EF4-FFF2-40B4-BE49-F238E27FC236}">
                <a16:creationId xmlns:a16="http://schemas.microsoft.com/office/drawing/2014/main" id="{0B7230D3-194E-4F67-45B8-F4336CBEF3C2}"/>
              </a:ext>
            </a:extLst>
          </p:cNvPr>
          <p:cNvGrpSpPr/>
          <p:nvPr userDrawn="1"/>
        </p:nvGrpSpPr>
        <p:grpSpPr>
          <a:xfrm>
            <a:off x="1502254" y="1465040"/>
            <a:ext cx="555135" cy="555135"/>
            <a:chOff x="10193629" y="716346"/>
            <a:chExt cx="555135" cy="555135"/>
          </a:xfrm>
        </p:grpSpPr>
        <p:sp>
          <p:nvSpPr>
            <p:cNvPr id="35" name="Oval 34">
              <a:extLst>
                <a:ext uri="{FF2B5EF4-FFF2-40B4-BE49-F238E27FC236}">
                  <a16:creationId xmlns:a16="http://schemas.microsoft.com/office/drawing/2014/main" id="{213DD723-0D98-7E38-0DE6-E8C3DD4DA072}"/>
                </a:ext>
              </a:extLst>
            </p:cNvPr>
            <p:cNvSpPr/>
            <p:nvPr userDrawn="1"/>
          </p:nvSpPr>
          <p:spPr>
            <a:xfrm>
              <a:off x="10193629" y="716346"/>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A group of people in line&#10;&#10;Description automatically generated">
              <a:extLst>
                <a:ext uri="{FF2B5EF4-FFF2-40B4-BE49-F238E27FC236}">
                  <a16:creationId xmlns:a16="http://schemas.microsoft.com/office/drawing/2014/main" id="{AB81ECF3-84F8-03BB-5476-52B74C41FA3B}"/>
                </a:ext>
              </a:extLst>
            </p:cNvPr>
            <p:cNvPicPr>
              <a:picLocks noChangeAspect="1"/>
            </p:cNvPicPr>
            <p:nvPr userDrawn="1"/>
          </p:nvPicPr>
          <p:blipFill>
            <a:blip r:embed="rId5"/>
            <a:stretch>
              <a:fillRect/>
            </a:stretch>
          </p:blipFill>
          <p:spPr>
            <a:xfrm>
              <a:off x="10247102" y="769819"/>
              <a:ext cx="448188" cy="448188"/>
            </a:xfrm>
            <a:prstGeom prst="rect">
              <a:avLst/>
            </a:prstGeom>
          </p:spPr>
        </p:pic>
      </p:grpSp>
      <p:grpSp>
        <p:nvGrpSpPr>
          <p:cNvPr id="82" name="Group 81">
            <a:extLst>
              <a:ext uri="{FF2B5EF4-FFF2-40B4-BE49-F238E27FC236}">
                <a16:creationId xmlns:a16="http://schemas.microsoft.com/office/drawing/2014/main" id="{C237620C-89A8-5448-7C7D-B1D3626089DC}"/>
              </a:ext>
            </a:extLst>
          </p:cNvPr>
          <p:cNvGrpSpPr/>
          <p:nvPr userDrawn="1"/>
        </p:nvGrpSpPr>
        <p:grpSpPr>
          <a:xfrm>
            <a:off x="7198928" y="1516797"/>
            <a:ext cx="555135" cy="555135"/>
            <a:chOff x="9502663" y="673545"/>
            <a:chExt cx="555135" cy="555135"/>
          </a:xfrm>
        </p:grpSpPr>
        <p:sp>
          <p:nvSpPr>
            <p:cNvPr id="81" name="Oval 80">
              <a:extLst>
                <a:ext uri="{FF2B5EF4-FFF2-40B4-BE49-F238E27FC236}">
                  <a16:creationId xmlns:a16="http://schemas.microsoft.com/office/drawing/2014/main" id="{B0C37760-FE00-B3CC-1696-7490098ECAC8}"/>
                </a:ext>
              </a:extLst>
            </p:cNvPr>
            <p:cNvSpPr/>
            <p:nvPr userDrawn="1"/>
          </p:nvSpPr>
          <p:spPr>
            <a:xfrm>
              <a:off x="9502663" y="673545"/>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white and blue light with a keyhole&#10;&#10;Description automatically generated">
              <a:extLst>
                <a:ext uri="{FF2B5EF4-FFF2-40B4-BE49-F238E27FC236}">
                  <a16:creationId xmlns:a16="http://schemas.microsoft.com/office/drawing/2014/main" id="{A30855C9-C948-0BC8-7DC6-E355BA906626}"/>
                </a:ext>
              </a:extLst>
            </p:cNvPr>
            <p:cNvPicPr>
              <a:picLocks noChangeAspect="1"/>
            </p:cNvPicPr>
            <p:nvPr userDrawn="1"/>
          </p:nvPicPr>
          <p:blipFill>
            <a:blip r:embed="rId6"/>
            <a:stretch>
              <a:fillRect/>
            </a:stretch>
          </p:blipFill>
          <p:spPr>
            <a:xfrm>
              <a:off x="9525902" y="673545"/>
              <a:ext cx="515006" cy="515006"/>
            </a:xfrm>
            <a:prstGeom prst="rect">
              <a:avLst/>
            </a:prstGeom>
          </p:spPr>
        </p:pic>
      </p:grpSp>
      <p:sp>
        <p:nvSpPr>
          <p:cNvPr id="41" name="Rectangle 40">
            <a:extLst>
              <a:ext uri="{FF2B5EF4-FFF2-40B4-BE49-F238E27FC236}">
                <a16:creationId xmlns:a16="http://schemas.microsoft.com/office/drawing/2014/main" id="{7AF48BED-FBC5-D7B9-B9DC-B56F32D2E119}"/>
              </a:ext>
            </a:extLst>
          </p:cNvPr>
          <p:cNvSpPr/>
          <p:nvPr userDrawn="1"/>
        </p:nvSpPr>
        <p:spPr>
          <a:xfrm>
            <a:off x="11255662" y="5720080"/>
            <a:ext cx="936338" cy="11379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3">
            <a:extLst>
              <a:ext uri="{FF2B5EF4-FFF2-40B4-BE49-F238E27FC236}">
                <a16:creationId xmlns:a16="http://schemas.microsoft.com/office/drawing/2014/main" id="{D9CF8933-D473-3DD7-BB6A-C28B2593D5F9}"/>
              </a:ext>
            </a:extLst>
          </p:cNvPr>
          <p:cNvSpPr txBox="1">
            <a:spLocks/>
          </p:cNvSpPr>
          <p:nvPr userDrawn="1"/>
        </p:nvSpPr>
        <p:spPr>
          <a:xfrm>
            <a:off x="8825997" y="62890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AC521D8-0276-7043-A50F-48E286C59F7E}" type="slidenum">
              <a:rPr lang="en-US" sz="1200" smtClean="0">
                <a:solidFill>
                  <a:schemeClr val="bg1">
                    <a:lumMod val="50000"/>
                  </a:schemeClr>
                </a:solidFill>
                <a:latin typeface="Atkinson Hyperlegible" pitchFamily="2" charset="77"/>
                <a:cs typeface="Brandon Grotesque Bold" panose="020B0803020203060202" charset="0"/>
              </a:rPr>
              <a:pPr algn="r"/>
              <a:t>‹#›</a:t>
            </a:fld>
            <a:endParaRPr lang="en-US" sz="1200">
              <a:solidFill>
                <a:schemeClr val="bg1">
                  <a:lumMod val="50000"/>
                </a:schemeClr>
              </a:solidFill>
              <a:latin typeface="Atkinson Hyperlegible" pitchFamily="2" charset="77"/>
              <a:cs typeface="Brandon Grotesque Bold" panose="020B0803020203060202" charset="0"/>
            </a:endParaRPr>
          </a:p>
        </p:txBody>
      </p:sp>
      <p:sp>
        <p:nvSpPr>
          <p:cNvPr id="47" name="Rectangle 46">
            <a:extLst>
              <a:ext uri="{FF2B5EF4-FFF2-40B4-BE49-F238E27FC236}">
                <a16:creationId xmlns:a16="http://schemas.microsoft.com/office/drawing/2014/main" id="{81B3773D-909C-52B8-9DEF-8A70F1D2F201}"/>
              </a:ext>
            </a:extLst>
          </p:cNvPr>
          <p:cNvSpPr/>
          <p:nvPr userDrawn="1"/>
        </p:nvSpPr>
        <p:spPr>
          <a:xfrm>
            <a:off x="8978735" y="3094450"/>
            <a:ext cx="2770632" cy="16733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8F1DA60-A906-7811-28B7-61AF3C91AD2C}"/>
              </a:ext>
            </a:extLst>
          </p:cNvPr>
          <p:cNvSpPr/>
          <p:nvPr userDrawn="1"/>
        </p:nvSpPr>
        <p:spPr>
          <a:xfrm>
            <a:off x="4521625" y="4843198"/>
            <a:ext cx="3276931" cy="18990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901E004-E990-EF9B-4D50-839CB48DE244}"/>
              </a:ext>
            </a:extLst>
          </p:cNvPr>
          <p:cNvSpPr txBox="1"/>
          <p:nvPr userDrawn="1"/>
        </p:nvSpPr>
        <p:spPr>
          <a:xfrm>
            <a:off x="4596866" y="5627368"/>
            <a:ext cx="3126449" cy="978729"/>
          </a:xfrm>
          <a:prstGeom prst="rect">
            <a:avLst/>
          </a:prstGeom>
          <a:noFill/>
        </p:spPr>
        <p:txBody>
          <a:bodyPr wrap="square" rtlCol="0">
            <a:spAutoFit/>
          </a:bodyPr>
          <a:lstStyle/>
          <a:p>
            <a:pPr algn="ctr">
              <a:lnSpc>
                <a:spcPct val="80000"/>
              </a:lnSpc>
            </a:pPr>
            <a:r>
              <a:rPr lang="en-US" sz="2400" b="1">
                <a:solidFill>
                  <a:schemeClr val="tx2"/>
                </a:solidFill>
                <a:latin typeface="Atkinson Hyperlegible" pitchFamily="2" charset="77"/>
              </a:rPr>
              <a:t>430K</a:t>
            </a:r>
          </a:p>
          <a:p>
            <a:pPr algn="ctr">
              <a:lnSpc>
                <a:spcPct val="80000"/>
              </a:lnSpc>
            </a:pPr>
            <a:r>
              <a:rPr lang="en-US" b="1">
                <a:solidFill>
                  <a:schemeClr val="tx2"/>
                </a:solidFill>
                <a:latin typeface="Atkinson Hyperlegible" pitchFamily="2" charset="77"/>
              </a:rPr>
              <a:t>MEMBERS</a:t>
            </a:r>
          </a:p>
          <a:p>
            <a:pPr algn="ctr"/>
            <a:r>
              <a:rPr lang="en-US" sz="1200">
                <a:solidFill>
                  <a:schemeClr val="bg1"/>
                </a:solidFill>
                <a:latin typeface="Atkinson Hyperlegible" pitchFamily="2" charset="77"/>
              </a:rPr>
              <a:t>in CountyCare, the largest Medicaid managed care plan serving Cook County</a:t>
            </a:r>
          </a:p>
        </p:txBody>
      </p:sp>
      <p:sp>
        <p:nvSpPr>
          <p:cNvPr id="50" name="Rectangle 49">
            <a:extLst>
              <a:ext uri="{FF2B5EF4-FFF2-40B4-BE49-F238E27FC236}">
                <a16:creationId xmlns:a16="http://schemas.microsoft.com/office/drawing/2014/main" id="{6305C692-C21E-4A76-18F5-C6488B03E3BD}"/>
              </a:ext>
            </a:extLst>
          </p:cNvPr>
          <p:cNvSpPr/>
          <p:nvPr userDrawn="1"/>
        </p:nvSpPr>
        <p:spPr>
          <a:xfrm>
            <a:off x="7890403" y="4835611"/>
            <a:ext cx="3276931" cy="18990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E353EE5-2411-2C39-1545-655BF543D4D4}"/>
              </a:ext>
            </a:extLst>
          </p:cNvPr>
          <p:cNvSpPr txBox="1"/>
          <p:nvPr userDrawn="1"/>
        </p:nvSpPr>
        <p:spPr>
          <a:xfrm>
            <a:off x="8143553" y="5541844"/>
            <a:ext cx="2770631" cy="1015663"/>
          </a:xfrm>
          <a:prstGeom prst="rect">
            <a:avLst/>
          </a:prstGeom>
          <a:noFill/>
        </p:spPr>
        <p:txBody>
          <a:bodyPr wrap="square" rtlCol="0">
            <a:spAutoFit/>
          </a:bodyPr>
          <a:lstStyle/>
          <a:p>
            <a:pPr algn="ctr"/>
            <a:r>
              <a:rPr lang="en-US" sz="2400" b="1">
                <a:solidFill>
                  <a:schemeClr val="tx2"/>
                </a:solidFill>
                <a:latin typeface="Atkinson Hyperlegible" pitchFamily="2" charset="77"/>
              </a:rPr>
              <a:t>2.3M</a:t>
            </a:r>
            <a:endParaRPr lang="en-US" b="1">
              <a:solidFill>
                <a:schemeClr val="tx2"/>
              </a:solidFill>
              <a:latin typeface="Atkinson Hyperlegible" pitchFamily="2" charset="77"/>
            </a:endParaRPr>
          </a:p>
          <a:p>
            <a:pPr algn="ctr"/>
            <a:r>
              <a:rPr lang="en-US" sz="1200">
                <a:solidFill>
                  <a:schemeClr val="bg1"/>
                </a:solidFill>
                <a:latin typeface="Atkinson Hyperlegible" pitchFamily="2" charset="77"/>
              </a:rPr>
              <a:t>Suburban residents in </a:t>
            </a:r>
            <a:r>
              <a:rPr lang="en-US" sz="1200" b="1">
                <a:solidFill>
                  <a:schemeClr val="bg1"/>
                </a:solidFill>
                <a:latin typeface="Atkinson Hyperlegible" pitchFamily="2" charset="77"/>
              </a:rPr>
              <a:t>127 municipalities</a:t>
            </a:r>
            <a:r>
              <a:rPr lang="en-US" sz="1200">
                <a:solidFill>
                  <a:schemeClr val="bg1"/>
                </a:solidFill>
                <a:latin typeface="Atkinson Hyperlegible" pitchFamily="2" charset="77"/>
              </a:rPr>
              <a:t> served by the Cook County Department of Public Health</a:t>
            </a:r>
          </a:p>
        </p:txBody>
      </p:sp>
      <p:sp>
        <p:nvSpPr>
          <p:cNvPr id="57" name="Rectangle 56">
            <a:extLst>
              <a:ext uri="{FF2B5EF4-FFF2-40B4-BE49-F238E27FC236}">
                <a16:creationId xmlns:a16="http://schemas.microsoft.com/office/drawing/2014/main" id="{4A743597-10DD-7464-0912-3E0FD06DE97F}"/>
              </a:ext>
            </a:extLst>
          </p:cNvPr>
          <p:cNvSpPr/>
          <p:nvPr userDrawn="1"/>
        </p:nvSpPr>
        <p:spPr>
          <a:xfrm>
            <a:off x="423881" y="3094450"/>
            <a:ext cx="2770632" cy="16733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AB0A662-A156-7281-FCC7-AB376F886575}"/>
              </a:ext>
            </a:extLst>
          </p:cNvPr>
          <p:cNvSpPr txBox="1"/>
          <p:nvPr userDrawn="1"/>
        </p:nvSpPr>
        <p:spPr>
          <a:xfrm>
            <a:off x="630383" y="3744868"/>
            <a:ext cx="2357629" cy="646331"/>
          </a:xfrm>
          <a:prstGeom prst="rect">
            <a:avLst/>
          </a:prstGeom>
          <a:noFill/>
        </p:spPr>
        <p:txBody>
          <a:bodyPr wrap="square" rtlCol="0">
            <a:spAutoFit/>
          </a:bodyPr>
          <a:lstStyle/>
          <a:p>
            <a:pPr algn="ctr"/>
            <a:r>
              <a:rPr lang="en-US" sz="2400" b="1">
                <a:solidFill>
                  <a:schemeClr val="tx2"/>
                </a:solidFill>
                <a:latin typeface="Atkinson Hyperlegible" pitchFamily="2" charset="77"/>
              </a:rPr>
              <a:t>280K</a:t>
            </a:r>
            <a:endParaRPr lang="en-US" b="1">
              <a:solidFill>
                <a:schemeClr val="tx2"/>
              </a:solidFill>
              <a:latin typeface="Atkinson Hyperlegible" pitchFamily="2" charset="77"/>
            </a:endParaRPr>
          </a:p>
          <a:p>
            <a:pPr algn="ctr"/>
            <a:r>
              <a:rPr lang="en-US" sz="1200">
                <a:solidFill>
                  <a:schemeClr val="bg1"/>
                </a:solidFill>
                <a:latin typeface="Atkinson Hyperlegible" pitchFamily="2" charset="77"/>
              </a:rPr>
              <a:t>radiology scans</a:t>
            </a:r>
          </a:p>
        </p:txBody>
      </p:sp>
      <p:sp>
        <p:nvSpPr>
          <p:cNvPr id="63" name="Rectangle 62">
            <a:extLst>
              <a:ext uri="{FF2B5EF4-FFF2-40B4-BE49-F238E27FC236}">
                <a16:creationId xmlns:a16="http://schemas.microsoft.com/office/drawing/2014/main" id="{1507B6C8-92CD-7C9A-59C9-E68AD6B6FA3D}"/>
              </a:ext>
            </a:extLst>
          </p:cNvPr>
          <p:cNvSpPr/>
          <p:nvPr userDrawn="1"/>
        </p:nvSpPr>
        <p:spPr>
          <a:xfrm>
            <a:off x="6125686" y="3094450"/>
            <a:ext cx="2770632" cy="167335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DE224253-7F50-2782-29D5-7C0B641D2850}"/>
              </a:ext>
            </a:extLst>
          </p:cNvPr>
          <p:cNvSpPr txBox="1"/>
          <p:nvPr userDrawn="1"/>
        </p:nvSpPr>
        <p:spPr>
          <a:xfrm>
            <a:off x="6351062" y="3744868"/>
            <a:ext cx="2319880" cy="1015663"/>
          </a:xfrm>
          <a:prstGeom prst="rect">
            <a:avLst/>
          </a:prstGeom>
          <a:noFill/>
        </p:spPr>
        <p:txBody>
          <a:bodyPr wrap="square" rtlCol="0">
            <a:spAutoFit/>
          </a:bodyPr>
          <a:lstStyle/>
          <a:p>
            <a:pPr algn="ctr"/>
            <a:r>
              <a:rPr lang="en-US" sz="2400" b="1">
                <a:solidFill>
                  <a:schemeClr val="tx2"/>
                </a:solidFill>
                <a:latin typeface="Atkinson Hyperlegible" pitchFamily="2" charset="77"/>
              </a:rPr>
              <a:t>30K</a:t>
            </a:r>
            <a:endParaRPr lang="en-US" b="1">
              <a:solidFill>
                <a:schemeClr val="tx2"/>
              </a:solidFill>
              <a:latin typeface="Atkinson Hyperlegible" pitchFamily="2" charset="77"/>
            </a:endParaRPr>
          </a:p>
          <a:p>
            <a:pPr algn="ctr"/>
            <a:r>
              <a:rPr lang="en-US" sz="1200">
                <a:solidFill>
                  <a:schemeClr val="bg1"/>
                </a:solidFill>
                <a:latin typeface="Atkinson Hyperlegible" pitchFamily="2" charset="77"/>
              </a:rPr>
              <a:t>intake screenings at Cook County Jail and Juvenile Temporary Detention Center</a:t>
            </a:r>
          </a:p>
        </p:txBody>
      </p:sp>
      <p:sp>
        <p:nvSpPr>
          <p:cNvPr id="65" name="Rectangle 64">
            <a:extLst>
              <a:ext uri="{FF2B5EF4-FFF2-40B4-BE49-F238E27FC236}">
                <a16:creationId xmlns:a16="http://schemas.microsoft.com/office/drawing/2014/main" id="{A7B2B922-ED35-4195-3570-CE2477A0B398}"/>
              </a:ext>
            </a:extLst>
          </p:cNvPr>
          <p:cNvSpPr/>
          <p:nvPr userDrawn="1"/>
        </p:nvSpPr>
        <p:spPr>
          <a:xfrm>
            <a:off x="3272371" y="3094450"/>
            <a:ext cx="2770632" cy="167335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0FE193B-A2F1-12B2-800F-1F482EB797A9}"/>
              </a:ext>
            </a:extLst>
          </p:cNvPr>
          <p:cNvSpPr txBox="1"/>
          <p:nvPr userDrawn="1"/>
        </p:nvSpPr>
        <p:spPr>
          <a:xfrm>
            <a:off x="3494762" y="3744868"/>
            <a:ext cx="2325850" cy="646331"/>
          </a:xfrm>
          <a:prstGeom prst="rect">
            <a:avLst/>
          </a:prstGeom>
          <a:noFill/>
        </p:spPr>
        <p:txBody>
          <a:bodyPr wrap="square" rtlCol="0">
            <a:spAutoFit/>
          </a:bodyPr>
          <a:lstStyle/>
          <a:p>
            <a:pPr algn="ctr"/>
            <a:r>
              <a:rPr lang="en-US" sz="2400" b="1">
                <a:solidFill>
                  <a:schemeClr val="tx2"/>
                </a:solidFill>
                <a:latin typeface="Atkinson Hyperlegible" pitchFamily="2" charset="77"/>
              </a:rPr>
              <a:t>45K</a:t>
            </a:r>
            <a:endParaRPr lang="en-US" b="1">
              <a:solidFill>
                <a:schemeClr val="tx2"/>
              </a:solidFill>
              <a:latin typeface="Atkinson Hyperlegible" pitchFamily="2" charset="77"/>
            </a:endParaRPr>
          </a:p>
          <a:p>
            <a:pPr algn="ctr"/>
            <a:r>
              <a:rPr lang="en-US" sz="1200">
                <a:latin typeface="Atkinson Hyperlegible" pitchFamily="2" charset="77"/>
              </a:rPr>
              <a:t>behavioral health visits</a:t>
            </a:r>
          </a:p>
        </p:txBody>
      </p:sp>
      <p:sp>
        <p:nvSpPr>
          <p:cNvPr id="70" name="Rectangle 69">
            <a:extLst>
              <a:ext uri="{FF2B5EF4-FFF2-40B4-BE49-F238E27FC236}">
                <a16:creationId xmlns:a16="http://schemas.microsoft.com/office/drawing/2014/main" id="{FF0042D0-B828-8864-63A9-DE56A1B00912}"/>
              </a:ext>
            </a:extLst>
          </p:cNvPr>
          <p:cNvSpPr/>
          <p:nvPr userDrawn="1"/>
        </p:nvSpPr>
        <p:spPr>
          <a:xfrm>
            <a:off x="1159887" y="4843198"/>
            <a:ext cx="3276931" cy="189905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768122D1-34B4-BB56-573E-A13BC21BDD4F}"/>
              </a:ext>
            </a:extLst>
          </p:cNvPr>
          <p:cNvSpPr txBox="1"/>
          <p:nvPr userDrawn="1"/>
        </p:nvSpPr>
        <p:spPr>
          <a:xfrm>
            <a:off x="1577889" y="5645834"/>
            <a:ext cx="2440927" cy="941796"/>
          </a:xfrm>
          <a:prstGeom prst="rect">
            <a:avLst/>
          </a:prstGeom>
          <a:noFill/>
        </p:spPr>
        <p:txBody>
          <a:bodyPr wrap="square" rtlCol="0">
            <a:spAutoFit/>
          </a:bodyPr>
          <a:lstStyle/>
          <a:p>
            <a:pPr algn="ctr">
              <a:lnSpc>
                <a:spcPct val="80000"/>
              </a:lnSpc>
            </a:pPr>
            <a:r>
              <a:rPr lang="en-US" sz="2400" b="1">
                <a:solidFill>
                  <a:schemeClr val="tx2"/>
                </a:solidFill>
                <a:latin typeface="Atkinson Hyperlegible" pitchFamily="2" charset="77"/>
              </a:rPr>
              <a:t>99.8%</a:t>
            </a:r>
            <a:endParaRPr lang="en-US" b="1">
              <a:solidFill>
                <a:schemeClr val="tx2"/>
              </a:solidFill>
              <a:latin typeface="Atkinson Hyperlegible" pitchFamily="2" charset="77"/>
            </a:endParaRPr>
          </a:p>
          <a:p>
            <a:pPr algn="ctr"/>
            <a:r>
              <a:rPr lang="en-US" sz="1200">
                <a:latin typeface="Atkinson Hyperlegible" pitchFamily="2" charset="77"/>
              </a:rPr>
              <a:t>of patients enrolled in our financial aid program, </a:t>
            </a:r>
            <a:r>
              <a:rPr lang="en-US" sz="1200" err="1">
                <a:latin typeface="Atkinson Hyperlegible" pitchFamily="2" charset="77"/>
              </a:rPr>
              <a:t>CareLink</a:t>
            </a:r>
            <a:r>
              <a:rPr lang="en-US" sz="1200">
                <a:latin typeface="Atkinson Hyperlegible" pitchFamily="2" charset="77"/>
              </a:rPr>
              <a:t>, receive a 100% discount on care</a:t>
            </a:r>
          </a:p>
        </p:txBody>
      </p:sp>
      <p:sp>
        <p:nvSpPr>
          <p:cNvPr id="72" name="TextBox 71">
            <a:extLst>
              <a:ext uri="{FF2B5EF4-FFF2-40B4-BE49-F238E27FC236}">
                <a16:creationId xmlns:a16="http://schemas.microsoft.com/office/drawing/2014/main" id="{2EBC24BE-4603-BF28-FC43-AABBFC1DC9AB}"/>
              </a:ext>
            </a:extLst>
          </p:cNvPr>
          <p:cNvSpPr txBox="1"/>
          <p:nvPr userDrawn="1"/>
        </p:nvSpPr>
        <p:spPr>
          <a:xfrm>
            <a:off x="9047932" y="3744868"/>
            <a:ext cx="2632239" cy="1015663"/>
          </a:xfrm>
          <a:prstGeom prst="rect">
            <a:avLst/>
          </a:prstGeom>
          <a:noFill/>
        </p:spPr>
        <p:txBody>
          <a:bodyPr wrap="square" rtlCol="0">
            <a:spAutoFit/>
          </a:bodyPr>
          <a:lstStyle/>
          <a:p>
            <a:pPr algn="ctr"/>
            <a:r>
              <a:rPr lang="en-US" sz="2400" b="1">
                <a:solidFill>
                  <a:schemeClr val="tx2"/>
                </a:solidFill>
                <a:latin typeface="Atkinson Hyperlegible" pitchFamily="2" charset="77"/>
              </a:rPr>
              <a:t>37K</a:t>
            </a:r>
            <a:endParaRPr lang="en-US" b="1">
              <a:solidFill>
                <a:schemeClr val="tx2"/>
              </a:solidFill>
              <a:latin typeface="Atkinson Hyperlegible" pitchFamily="2" charset="77"/>
            </a:endParaRPr>
          </a:p>
          <a:p>
            <a:pPr algn="ctr"/>
            <a:r>
              <a:rPr lang="en-US" sz="1200">
                <a:solidFill>
                  <a:schemeClr val="bg1"/>
                </a:solidFill>
                <a:latin typeface="Atkinson Hyperlegible" pitchFamily="2" charset="77"/>
              </a:rPr>
              <a:t>visits to the CORE Center, one of the busiest HIV and infectious disease treatment centers in the US</a:t>
            </a:r>
          </a:p>
        </p:txBody>
      </p:sp>
      <p:grpSp>
        <p:nvGrpSpPr>
          <p:cNvPr id="26" name="Group 25">
            <a:extLst>
              <a:ext uri="{FF2B5EF4-FFF2-40B4-BE49-F238E27FC236}">
                <a16:creationId xmlns:a16="http://schemas.microsoft.com/office/drawing/2014/main" id="{BE8697AE-A692-FCA8-22FF-DCA706CCA77D}"/>
              </a:ext>
            </a:extLst>
          </p:cNvPr>
          <p:cNvGrpSpPr/>
          <p:nvPr userDrawn="1"/>
        </p:nvGrpSpPr>
        <p:grpSpPr>
          <a:xfrm>
            <a:off x="7243421" y="3250619"/>
            <a:ext cx="555135" cy="555135"/>
            <a:chOff x="10945119" y="106746"/>
            <a:chExt cx="555135" cy="555135"/>
          </a:xfrm>
        </p:grpSpPr>
        <p:sp>
          <p:nvSpPr>
            <p:cNvPr id="12" name="Oval 11">
              <a:extLst>
                <a:ext uri="{FF2B5EF4-FFF2-40B4-BE49-F238E27FC236}">
                  <a16:creationId xmlns:a16="http://schemas.microsoft.com/office/drawing/2014/main" id="{6F9AF8FD-DD11-CF44-8698-6CEE61FC8753}"/>
                </a:ext>
              </a:extLst>
            </p:cNvPr>
            <p:cNvSpPr/>
            <p:nvPr userDrawn="1"/>
          </p:nvSpPr>
          <p:spPr>
            <a:xfrm>
              <a:off x="10945119" y="106746"/>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4130B58-FC64-16C8-AC69-A28F7376E2EE}"/>
                </a:ext>
              </a:extLst>
            </p:cNvPr>
            <p:cNvPicPr>
              <a:picLocks noChangeAspect="1"/>
            </p:cNvPicPr>
            <p:nvPr userDrawn="1"/>
          </p:nvPicPr>
          <p:blipFill>
            <a:blip r:embed="rId7"/>
            <a:srcRect/>
            <a:stretch/>
          </p:blipFill>
          <p:spPr>
            <a:xfrm>
              <a:off x="10961473" y="132916"/>
              <a:ext cx="502707" cy="502707"/>
            </a:xfrm>
            <a:prstGeom prst="rect">
              <a:avLst/>
            </a:prstGeom>
          </p:spPr>
        </p:pic>
      </p:grpSp>
      <p:grpSp>
        <p:nvGrpSpPr>
          <p:cNvPr id="25" name="Group 24">
            <a:extLst>
              <a:ext uri="{FF2B5EF4-FFF2-40B4-BE49-F238E27FC236}">
                <a16:creationId xmlns:a16="http://schemas.microsoft.com/office/drawing/2014/main" id="{D43B41A8-D52C-64EC-6E6A-D1D70C83B4FC}"/>
              </a:ext>
            </a:extLst>
          </p:cNvPr>
          <p:cNvGrpSpPr/>
          <p:nvPr userDrawn="1"/>
        </p:nvGrpSpPr>
        <p:grpSpPr>
          <a:xfrm>
            <a:off x="10078362" y="3250619"/>
            <a:ext cx="555135" cy="555135"/>
            <a:chOff x="9012602" y="696201"/>
            <a:chExt cx="555135" cy="555135"/>
          </a:xfrm>
        </p:grpSpPr>
        <p:sp>
          <p:nvSpPr>
            <p:cNvPr id="14" name="Oval 13">
              <a:extLst>
                <a:ext uri="{FF2B5EF4-FFF2-40B4-BE49-F238E27FC236}">
                  <a16:creationId xmlns:a16="http://schemas.microsoft.com/office/drawing/2014/main" id="{4CB31EF3-A417-227A-6E7E-01DF930E5123}"/>
                </a:ext>
              </a:extLst>
            </p:cNvPr>
            <p:cNvSpPr/>
            <p:nvPr userDrawn="1"/>
          </p:nvSpPr>
          <p:spPr>
            <a:xfrm>
              <a:off x="9012602" y="696201"/>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7F97156-8FE0-8744-115A-A593E2399690}"/>
                </a:ext>
              </a:extLst>
            </p:cNvPr>
            <p:cNvPicPr>
              <a:picLocks noChangeAspect="1"/>
            </p:cNvPicPr>
            <p:nvPr userDrawn="1"/>
          </p:nvPicPr>
          <p:blipFill>
            <a:blip r:embed="rId8"/>
            <a:srcRect/>
            <a:stretch/>
          </p:blipFill>
          <p:spPr>
            <a:xfrm>
              <a:off x="9068594" y="742516"/>
              <a:ext cx="446786" cy="446786"/>
            </a:xfrm>
            <a:prstGeom prst="rect">
              <a:avLst/>
            </a:prstGeom>
          </p:spPr>
        </p:pic>
      </p:grpSp>
      <p:grpSp>
        <p:nvGrpSpPr>
          <p:cNvPr id="27" name="Group 26">
            <a:extLst>
              <a:ext uri="{FF2B5EF4-FFF2-40B4-BE49-F238E27FC236}">
                <a16:creationId xmlns:a16="http://schemas.microsoft.com/office/drawing/2014/main" id="{C7258A5C-1ED2-8485-F16D-3CF347D04EA2}"/>
              </a:ext>
            </a:extLst>
          </p:cNvPr>
          <p:cNvGrpSpPr/>
          <p:nvPr userDrawn="1"/>
        </p:nvGrpSpPr>
        <p:grpSpPr>
          <a:xfrm>
            <a:off x="5910903" y="5029842"/>
            <a:ext cx="555135" cy="555135"/>
            <a:chOff x="10328783" y="696201"/>
            <a:chExt cx="555135" cy="555135"/>
          </a:xfrm>
        </p:grpSpPr>
        <p:sp>
          <p:nvSpPr>
            <p:cNvPr id="18" name="Oval 17">
              <a:extLst>
                <a:ext uri="{FF2B5EF4-FFF2-40B4-BE49-F238E27FC236}">
                  <a16:creationId xmlns:a16="http://schemas.microsoft.com/office/drawing/2014/main" id="{3E315DD1-F77F-B877-14C1-AA34DDEB457B}"/>
                </a:ext>
              </a:extLst>
            </p:cNvPr>
            <p:cNvSpPr/>
            <p:nvPr userDrawn="1"/>
          </p:nvSpPr>
          <p:spPr>
            <a:xfrm>
              <a:off x="10328783" y="696201"/>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B227736-1B8B-6F96-C6B0-7F50076B9563}"/>
                </a:ext>
              </a:extLst>
            </p:cNvPr>
            <p:cNvPicPr>
              <a:picLocks noChangeAspect="1"/>
            </p:cNvPicPr>
            <p:nvPr userDrawn="1"/>
          </p:nvPicPr>
          <p:blipFill>
            <a:blip r:embed="rId9"/>
            <a:srcRect/>
            <a:stretch/>
          </p:blipFill>
          <p:spPr>
            <a:xfrm>
              <a:off x="10361087" y="728504"/>
              <a:ext cx="490525" cy="490525"/>
            </a:xfrm>
            <a:prstGeom prst="rect">
              <a:avLst/>
            </a:prstGeom>
          </p:spPr>
        </p:pic>
      </p:grpSp>
      <p:grpSp>
        <p:nvGrpSpPr>
          <p:cNvPr id="34" name="Group 33">
            <a:extLst>
              <a:ext uri="{FF2B5EF4-FFF2-40B4-BE49-F238E27FC236}">
                <a16:creationId xmlns:a16="http://schemas.microsoft.com/office/drawing/2014/main" id="{B79ACA13-C3AF-2FF7-32F0-E15433DD3F12}"/>
              </a:ext>
            </a:extLst>
          </p:cNvPr>
          <p:cNvGrpSpPr/>
          <p:nvPr userDrawn="1"/>
        </p:nvGrpSpPr>
        <p:grpSpPr>
          <a:xfrm>
            <a:off x="4380119" y="3250619"/>
            <a:ext cx="555135" cy="555135"/>
            <a:chOff x="9278452" y="668722"/>
            <a:chExt cx="555135" cy="555135"/>
          </a:xfrm>
        </p:grpSpPr>
        <p:sp>
          <p:nvSpPr>
            <p:cNvPr id="16" name="Oval 15">
              <a:extLst>
                <a:ext uri="{FF2B5EF4-FFF2-40B4-BE49-F238E27FC236}">
                  <a16:creationId xmlns:a16="http://schemas.microsoft.com/office/drawing/2014/main" id="{36579FB5-6C4A-F02B-B55B-8318BF184DCD}"/>
                </a:ext>
              </a:extLst>
            </p:cNvPr>
            <p:cNvSpPr/>
            <p:nvPr userDrawn="1"/>
          </p:nvSpPr>
          <p:spPr>
            <a:xfrm>
              <a:off x="9278452" y="668722"/>
              <a:ext cx="555135" cy="55513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white and blue outline of a person's head&#10;&#10;Description automatically generated">
              <a:extLst>
                <a:ext uri="{FF2B5EF4-FFF2-40B4-BE49-F238E27FC236}">
                  <a16:creationId xmlns:a16="http://schemas.microsoft.com/office/drawing/2014/main" id="{9EF70DE6-78B2-B9D2-A972-C5722EBE4CD8}"/>
                </a:ext>
              </a:extLst>
            </p:cNvPr>
            <p:cNvPicPr>
              <a:picLocks noChangeAspect="1"/>
            </p:cNvPicPr>
            <p:nvPr userDrawn="1"/>
          </p:nvPicPr>
          <p:blipFill>
            <a:blip r:embed="rId10"/>
            <a:stretch>
              <a:fillRect/>
            </a:stretch>
          </p:blipFill>
          <p:spPr>
            <a:xfrm>
              <a:off x="9309006" y="699276"/>
              <a:ext cx="494027" cy="494027"/>
            </a:xfrm>
            <a:prstGeom prst="rect">
              <a:avLst/>
            </a:prstGeom>
          </p:spPr>
        </p:pic>
      </p:grpSp>
      <p:grpSp>
        <p:nvGrpSpPr>
          <p:cNvPr id="39" name="Group 38">
            <a:extLst>
              <a:ext uri="{FF2B5EF4-FFF2-40B4-BE49-F238E27FC236}">
                <a16:creationId xmlns:a16="http://schemas.microsoft.com/office/drawing/2014/main" id="{DD53DB43-65C1-6C3A-2906-41E923AFD08C}"/>
              </a:ext>
            </a:extLst>
          </p:cNvPr>
          <p:cNvGrpSpPr/>
          <p:nvPr userDrawn="1"/>
        </p:nvGrpSpPr>
        <p:grpSpPr>
          <a:xfrm>
            <a:off x="2471469" y="5029842"/>
            <a:ext cx="557687" cy="557687"/>
            <a:chOff x="9410463" y="613153"/>
            <a:chExt cx="557687" cy="557687"/>
          </a:xfrm>
        </p:grpSpPr>
        <p:sp>
          <p:nvSpPr>
            <p:cNvPr id="36" name="Oval 35">
              <a:extLst>
                <a:ext uri="{FF2B5EF4-FFF2-40B4-BE49-F238E27FC236}">
                  <a16:creationId xmlns:a16="http://schemas.microsoft.com/office/drawing/2014/main" id="{7444182C-949E-42EA-1713-F1A9547332C6}"/>
                </a:ext>
              </a:extLst>
            </p:cNvPr>
            <p:cNvSpPr/>
            <p:nvPr userDrawn="1"/>
          </p:nvSpPr>
          <p:spPr>
            <a:xfrm>
              <a:off x="9411739" y="614429"/>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hand holding a dollar sign&#10;&#10;Description automatically generated">
              <a:extLst>
                <a:ext uri="{FF2B5EF4-FFF2-40B4-BE49-F238E27FC236}">
                  <a16:creationId xmlns:a16="http://schemas.microsoft.com/office/drawing/2014/main" id="{2FD492EB-D11B-9B98-7538-637E3E765AAE}"/>
                </a:ext>
              </a:extLst>
            </p:cNvPr>
            <p:cNvPicPr>
              <a:picLocks noChangeAspect="1"/>
            </p:cNvPicPr>
            <p:nvPr userDrawn="1"/>
          </p:nvPicPr>
          <p:blipFill>
            <a:blip r:embed="rId11"/>
            <a:stretch>
              <a:fillRect/>
            </a:stretch>
          </p:blipFill>
          <p:spPr>
            <a:xfrm>
              <a:off x="9410463" y="613153"/>
              <a:ext cx="557687" cy="557687"/>
            </a:xfrm>
            <a:prstGeom prst="rect">
              <a:avLst/>
            </a:prstGeom>
          </p:spPr>
        </p:pic>
      </p:grpSp>
      <p:grpSp>
        <p:nvGrpSpPr>
          <p:cNvPr id="86" name="Group 85">
            <a:extLst>
              <a:ext uri="{FF2B5EF4-FFF2-40B4-BE49-F238E27FC236}">
                <a16:creationId xmlns:a16="http://schemas.microsoft.com/office/drawing/2014/main" id="{6F692016-10E8-CBB6-EB3E-3DC6D8DDA1D5}"/>
              </a:ext>
            </a:extLst>
          </p:cNvPr>
          <p:cNvGrpSpPr/>
          <p:nvPr userDrawn="1"/>
        </p:nvGrpSpPr>
        <p:grpSpPr>
          <a:xfrm>
            <a:off x="9249541" y="5029842"/>
            <a:ext cx="555135" cy="555135"/>
            <a:chOff x="9767903" y="648407"/>
            <a:chExt cx="555135" cy="555135"/>
          </a:xfrm>
        </p:grpSpPr>
        <p:sp>
          <p:nvSpPr>
            <p:cNvPr id="83" name="Oval 82">
              <a:extLst>
                <a:ext uri="{FF2B5EF4-FFF2-40B4-BE49-F238E27FC236}">
                  <a16:creationId xmlns:a16="http://schemas.microsoft.com/office/drawing/2014/main" id="{048CE954-3F11-D105-ED61-201C9FE784F6}"/>
                </a:ext>
              </a:extLst>
            </p:cNvPr>
            <p:cNvSpPr/>
            <p:nvPr userDrawn="1"/>
          </p:nvSpPr>
          <p:spPr>
            <a:xfrm>
              <a:off x="9767903" y="648407"/>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descr="A white and blue house with a pin on it&#10;&#10;Description automatically generated">
              <a:extLst>
                <a:ext uri="{FF2B5EF4-FFF2-40B4-BE49-F238E27FC236}">
                  <a16:creationId xmlns:a16="http://schemas.microsoft.com/office/drawing/2014/main" id="{C37459D4-1D7B-97F5-F6B3-3C40C352E929}"/>
                </a:ext>
              </a:extLst>
            </p:cNvPr>
            <p:cNvPicPr>
              <a:picLocks noChangeAspect="1"/>
            </p:cNvPicPr>
            <p:nvPr userDrawn="1"/>
          </p:nvPicPr>
          <p:blipFill>
            <a:blip r:embed="rId12"/>
            <a:stretch>
              <a:fillRect/>
            </a:stretch>
          </p:blipFill>
          <p:spPr>
            <a:xfrm>
              <a:off x="9767903" y="648407"/>
              <a:ext cx="555135" cy="555135"/>
            </a:xfrm>
            <a:prstGeom prst="rect">
              <a:avLst/>
            </a:prstGeom>
          </p:spPr>
        </p:pic>
      </p:grpSp>
      <p:grpSp>
        <p:nvGrpSpPr>
          <p:cNvPr id="89" name="Group 88">
            <a:extLst>
              <a:ext uri="{FF2B5EF4-FFF2-40B4-BE49-F238E27FC236}">
                <a16:creationId xmlns:a16="http://schemas.microsoft.com/office/drawing/2014/main" id="{4435CBE3-4FD8-2D21-38F3-8C5621CAC9D0}"/>
              </a:ext>
            </a:extLst>
          </p:cNvPr>
          <p:cNvGrpSpPr/>
          <p:nvPr userDrawn="1"/>
        </p:nvGrpSpPr>
        <p:grpSpPr>
          <a:xfrm>
            <a:off x="1577889" y="3250619"/>
            <a:ext cx="555135" cy="555135"/>
            <a:chOff x="10820228" y="673545"/>
            <a:chExt cx="555135" cy="555135"/>
          </a:xfrm>
        </p:grpSpPr>
        <p:sp>
          <p:nvSpPr>
            <p:cNvPr id="20" name="Oval 19">
              <a:extLst>
                <a:ext uri="{FF2B5EF4-FFF2-40B4-BE49-F238E27FC236}">
                  <a16:creationId xmlns:a16="http://schemas.microsoft.com/office/drawing/2014/main" id="{CF8E80C1-C8FE-AFAB-245C-8F19A0D0A76F}"/>
                </a:ext>
              </a:extLst>
            </p:cNvPr>
            <p:cNvSpPr/>
            <p:nvPr userDrawn="1"/>
          </p:nvSpPr>
          <p:spPr>
            <a:xfrm>
              <a:off x="10820228" y="673545"/>
              <a:ext cx="555135" cy="55513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descr="A blue and white logo&#10;&#10;Description automatically generated">
              <a:extLst>
                <a:ext uri="{FF2B5EF4-FFF2-40B4-BE49-F238E27FC236}">
                  <a16:creationId xmlns:a16="http://schemas.microsoft.com/office/drawing/2014/main" id="{FBAF4204-EC24-8762-2615-C59E04BA6B78}"/>
                </a:ext>
              </a:extLst>
            </p:cNvPr>
            <p:cNvPicPr>
              <a:picLocks noChangeAspect="1"/>
            </p:cNvPicPr>
            <p:nvPr userDrawn="1"/>
          </p:nvPicPr>
          <p:blipFill>
            <a:blip r:embed="rId13"/>
            <a:stretch>
              <a:fillRect/>
            </a:stretch>
          </p:blipFill>
          <p:spPr>
            <a:xfrm>
              <a:off x="10855956" y="709273"/>
              <a:ext cx="483679" cy="483679"/>
            </a:xfrm>
            <a:prstGeom prst="rect">
              <a:avLst/>
            </a:prstGeom>
          </p:spPr>
        </p:pic>
      </p:grpSp>
    </p:spTree>
    <p:extLst>
      <p:ext uri="{BB962C8B-B14F-4D97-AF65-F5344CB8AC3E}">
        <p14:creationId xmlns:p14="http://schemas.microsoft.com/office/powerpoint/2010/main" val="120106573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yor Mix &amp; Patient Demographic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3" name="Picture 2">
            <a:extLst>
              <a:ext uri="{FF2B5EF4-FFF2-40B4-BE49-F238E27FC236}">
                <a16:creationId xmlns:a16="http://schemas.microsoft.com/office/drawing/2014/main" id="{8754AE9D-F329-6C50-04E2-3E09887CE33B}"/>
              </a:ext>
            </a:extLst>
          </p:cNvPr>
          <p:cNvPicPr>
            <a:picLocks noChangeAspect="1"/>
          </p:cNvPicPr>
          <p:nvPr userDrawn="1"/>
        </p:nvPicPr>
        <p:blipFill>
          <a:blip r:embed="rId2"/>
          <a:stretch>
            <a:fillRect/>
          </a:stretch>
        </p:blipFill>
        <p:spPr>
          <a:xfrm>
            <a:off x="325165" y="6242480"/>
            <a:ext cx="1752600" cy="381000"/>
          </a:xfrm>
          <a:prstGeom prst="rect">
            <a:avLst/>
          </a:prstGeom>
        </p:spPr>
      </p:pic>
      <p:graphicFrame>
        <p:nvGraphicFramePr>
          <p:cNvPr id="18" name="Content Placeholder 9">
            <a:extLst>
              <a:ext uri="{FF2B5EF4-FFF2-40B4-BE49-F238E27FC236}">
                <a16:creationId xmlns:a16="http://schemas.microsoft.com/office/drawing/2014/main" id="{77C92886-249E-0C53-FADC-CFE577CD1094}"/>
              </a:ext>
            </a:extLst>
          </p:cNvPr>
          <p:cNvGraphicFramePr>
            <a:graphicFrameLocks/>
          </p:cNvGraphicFramePr>
          <p:nvPr userDrawn="1">
            <p:extLst>
              <p:ext uri="{D42A27DB-BD31-4B8C-83A1-F6EECF244321}">
                <p14:modId xmlns:p14="http://schemas.microsoft.com/office/powerpoint/2010/main" val="3423739574"/>
              </p:ext>
            </p:extLst>
          </p:nvPr>
        </p:nvGraphicFramePr>
        <p:xfrm>
          <a:off x="-375920" y="1527256"/>
          <a:ext cx="6604162" cy="45760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ontent Placeholder 21">
            <a:extLst>
              <a:ext uri="{FF2B5EF4-FFF2-40B4-BE49-F238E27FC236}">
                <a16:creationId xmlns:a16="http://schemas.microsoft.com/office/drawing/2014/main" id="{C804912E-870F-B1E7-EEBF-60F08F614AC0}"/>
              </a:ext>
            </a:extLst>
          </p:cNvPr>
          <p:cNvGraphicFramePr>
            <a:graphicFrameLocks/>
          </p:cNvGraphicFramePr>
          <p:nvPr userDrawn="1">
            <p:extLst>
              <p:ext uri="{D42A27DB-BD31-4B8C-83A1-F6EECF244321}">
                <p14:modId xmlns:p14="http://schemas.microsoft.com/office/powerpoint/2010/main" val="2750359007"/>
              </p:ext>
            </p:extLst>
          </p:nvPr>
        </p:nvGraphicFramePr>
        <p:xfrm>
          <a:off x="6693988" y="1275883"/>
          <a:ext cx="5123246" cy="252337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ontent Placeholder 21">
            <a:extLst>
              <a:ext uri="{FF2B5EF4-FFF2-40B4-BE49-F238E27FC236}">
                <a16:creationId xmlns:a16="http://schemas.microsoft.com/office/drawing/2014/main" id="{A175E946-B13D-D00C-DDE2-7773F6287CBB}"/>
              </a:ext>
            </a:extLst>
          </p:cNvPr>
          <p:cNvGraphicFramePr>
            <a:graphicFrameLocks/>
          </p:cNvGraphicFramePr>
          <p:nvPr userDrawn="1">
            <p:extLst>
              <p:ext uri="{D42A27DB-BD31-4B8C-83A1-F6EECF244321}">
                <p14:modId xmlns:p14="http://schemas.microsoft.com/office/powerpoint/2010/main" val="2541963750"/>
              </p:ext>
            </p:extLst>
          </p:nvPr>
        </p:nvGraphicFramePr>
        <p:xfrm>
          <a:off x="6865768" y="4056647"/>
          <a:ext cx="4779686" cy="2523374"/>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Straight Connector 20">
            <a:extLst>
              <a:ext uri="{FF2B5EF4-FFF2-40B4-BE49-F238E27FC236}">
                <a16:creationId xmlns:a16="http://schemas.microsoft.com/office/drawing/2014/main" id="{756DD235-FBB3-D0CD-1945-BFD63DEA1847}"/>
              </a:ext>
            </a:extLst>
          </p:cNvPr>
          <p:cNvCxnSpPr>
            <a:cxnSpLocks/>
          </p:cNvCxnSpPr>
          <p:nvPr userDrawn="1"/>
        </p:nvCxnSpPr>
        <p:spPr>
          <a:xfrm>
            <a:off x="6604000" y="1304926"/>
            <a:ext cx="0" cy="525843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54ABBD-F89F-1509-7D79-AD8F001853C2}"/>
              </a:ext>
            </a:extLst>
          </p:cNvPr>
          <p:cNvCxnSpPr>
            <a:cxnSpLocks/>
          </p:cNvCxnSpPr>
          <p:nvPr userDrawn="1"/>
        </p:nvCxnSpPr>
        <p:spPr>
          <a:xfrm>
            <a:off x="6604000" y="3921760"/>
            <a:ext cx="5213234" cy="1238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2F8A71-5B8C-8F6F-F533-19C94B1AF547}"/>
              </a:ext>
            </a:extLst>
          </p:cNvPr>
          <p:cNvSpPr txBox="1"/>
          <p:nvPr userDrawn="1"/>
        </p:nvSpPr>
        <p:spPr>
          <a:xfrm>
            <a:off x="635000" y="423333"/>
            <a:ext cx="10303932" cy="769441"/>
          </a:xfrm>
          <a:prstGeom prst="rect">
            <a:avLst/>
          </a:prstGeom>
          <a:noFill/>
        </p:spPr>
        <p:txBody>
          <a:bodyPr wrap="square" rtlCol="0">
            <a:spAutoFit/>
          </a:bodyPr>
          <a:lstStyle/>
          <a:p>
            <a:r>
              <a:rPr lang="en-US" sz="4400" b="1" i="0">
                <a:latin typeface="Atkinson Hyperlegible" pitchFamily="2" charset="77"/>
              </a:rPr>
              <a:t>Payor Mix &amp; Patient Demographics</a:t>
            </a:r>
          </a:p>
        </p:txBody>
      </p:sp>
    </p:spTree>
    <p:extLst>
      <p:ext uri="{BB962C8B-B14F-4D97-AF65-F5344CB8AC3E}">
        <p14:creationId xmlns:p14="http://schemas.microsoft.com/office/powerpoint/2010/main" val="288078833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and Location Map">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3" name="Picture 2">
            <a:extLst>
              <a:ext uri="{FF2B5EF4-FFF2-40B4-BE49-F238E27FC236}">
                <a16:creationId xmlns:a16="http://schemas.microsoft.com/office/drawing/2014/main" id="{8754AE9D-F329-6C50-04E2-3E09887CE33B}"/>
              </a:ext>
            </a:extLst>
          </p:cNvPr>
          <p:cNvPicPr>
            <a:picLocks noChangeAspect="1"/>
          </p:cNvPicPr>
          <p:nvPr userDrawn="1"/>
        </p:nvPicPr>
        <p:blipFill>
          <a:blip r:embed="rId2"/>
          <a:stretch>
            <a:fillRect/>
          </a:stretch>
        </p:blipFill>
        <p:spPr>
          <a:xfrm>
            <a:off x="325165" y="6242480"/>
            <a:ext cx="1752600" cy="381000"/>
          </a:xfrm>
          <a:prstGeom prst="rect">
            <a:avLst/>
          </a:prstGeom>
        </p:spPr>
      </p:pic>
      <p:sp>
        <p:nvSpPr>
          <p:cNvPr id="4" name="Slide Number Placeholder 3">
            <a:extLst>
              <a:ext uri="{FF2B5EF4-FFF2-40B4-BE49-F238E27FC236}">
                <a16:creationId xmlns:a16="http://schemas.microsoft.com/office/drawing/2014/main" id="{DDDAE141-4CAA-B28B-5613-9A420891EA2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chemeClr val="tx1">
                    <a:tint val="75000"/>
                  </a:schemeClr>
                </a:solidFill>
                <a:latin typeface="Atkinson Hyperlegible"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C521D8-0276-7043-A50F-48E286C59F7E}" type="slidenum">
              <a:rPr lang="en-US" smtClean="0"/>
              <a:pPr/>
              <a:t>‹#›</a:t>
            </a:fld>
            <a:endParaRPr lang="en-US"/>
          </a:p>
        </p:txBody>
      </p:sp>
      <p:pic>
        <p:nvPicPr>
          <p:cNvPr id="6" name="Picture 5">
            <a:extLst>
              <a:ext uri="{FF2B5EF4-FFF2-40B4-BE49-F238E27FC236}">
                <a16:creationId xmlns:a16="http://schemas.microsoft.com/office/drawing/2014/main" id="{6307A113-2093-5051-1892-86AAD35BCB25}"/>
              </a:ext>
            </a:extLst>
          </p:cNvPr>
          <p:cNvPicPr>
            <a:picLocks noChangeAspect="1"/>
          </p:cNvPicPr>
          <p:nvPr userDrawn="1"/>
        </p:nvPicPr>
        <p:blipFill>
          <a:blip r:embed="rId3"/>
          <a:stretch>
            <a:fillRect/>
          </a:stretch>
        </p:blipFill>
        <p:spPr>
          <a:xfrm>
            <a:off x="7051964" y="417806"/>
            <a:ext cx="4975618" cy="6225836"/>
          </a:xfrm>
          <a:prstGeom prst="rect">
            <a:avLst/>
          </a:prstGeom>
        </p:spPr>
      </p:pic>
      <p:sp>
        <p:nvSpPr>
          <p:cNvPr id="7" name="TextBox 6">
            <a:extLst>
              <a:ext uri="{FF2B5EF4-FFF2-40B4-BE49-F238E27FC236}">
                <a16:creationId xmlns:a16="http://schemas.microsoft.com/office/drawing/2014/main" id="{B7EFBD11-EE19-D9AC-7720-DF93A3316E84}"/>
              </a:ext>
            </a:extLst>
          </p:cNvPr>
          <p:cNvSpPr txBox="1"/>
          <p:nvPr userDrawn="1"/>
        </p:nvSpPr>
        <p:spPr>
          <a:xfrm>
            <a:off x="512380" y="510099"/>
            <a:ext cx="3804247" cy="1985159"/>
          </a:xfrm>
          <a:prstGeom prst="rect">
            <a:avLst/>
          </a:prstGeom>
          <a:noFill/>
        </p:spPr>
        <p:txBody>
          <a:bodyPr wrap="none" rtlCol="0">
            <a:spAutoFit/>
          </a:bodyPr>
          <a:lstStyle/>
          <a:p>
            <a:r>
              <a:rPr lang="en-US" sz="1200" b="1">
                <a:latin typeface="Atkinson Hyperlegible" pitchFamily="2" charset="77"/>
              </a:rPr>
              <a:t>Primary Care Medical Homes</a:t>
            </a:r>
            <a:r>
              <a:rPr lang="en-US" sz="1200">
                <a:latin typeface="Atkinson Hyperlegible" pitchFamily="2" charset="77"/>
              </a:rPr>
              <a:t> (Family Health Care)</a:t>
            </a:r>
            <a:br>
              <a:rPr lang="en-US" sz="1200">
                <a:latin typeface="Atkinson Hyperlegible" pitchFamily="2" charset="77"/>
              </a:rPr>
            </a:br>
            <a:r>
              <a:rPr lang="en-US" sz="1100">
                <a:solidFill>
                  <a:srgbClr val="7789AC"/>
                </a:solidFill>
                <a:latin typeface="Atkinson Hyperlegible" pitchFamily="2" charset="77"/>
              </a:rPr>
              <a:t>1.   Arlington Heights Health Center • Arlington Heights, IL</a:t>
            </a:r>
          </a:p>
          <a:p>
            <a:r>
              <a:rPr lang="en-US" sz="1100">
                <a:solidFill>
                  <a:srgbClr val="7789AC"/>
                </a:solidFill>
                <a:latin typeface="Atkinson Hyperlegible" pitchFamily="2" charset="77"/>
              </a:rPr>
              <a:t>2.   Belmont-</a:t>
            </a:r>
            <a:r>
              <a:rPr lang="en-US" sz="1100" err="1">
                <a:solidFill>
                  <a:srgbClr val="7789AC"/>
                </a:solidFill>
                <a:latin typeface="Atkinson Hyperlegible" pitchFamily="2" charset="77"/>
              </a:rPr>
              <a:t>Cragin</a:t>
            </a:r>
            <a:r>
              <a:rPr lang="en-US" sz="1100">
                <a:solidFill>
                  <a:srgbClr val="7789AC"/>
                </a:solidFill>
                <a:latin typeface="Atkinson Hyperlegible" pitchFamily="2" charset="77"/>
              </a:rPr>
              <a:t> Health Center • Chicago, IL</a:t>
            </a:r>
          </a:p>
          <a:p>
            <a:r>
              <a:rPr lang="en-US" sz="1100">
                <a:solidFill>
                  <a:srgbClr val="7789AC"/>
                </a:solidFill>
                <a:latin typeface="Atkinson Hyperlegible" pitchFamily="2" charset="77"/>
              </a:rPr>
              <a:t>3.   Austin Health Center • Chicago, IL</a:t>
            </a:r>
          </a:p>
          <a:p>
            <a:r>
              <a:rPr lang="en-US" sz="1100">
                <a:solidFill>
                  <a:srgbClr val="7789AC"/>
                </a:solidFill>
                <a:latin typeface="Atkinson Hyperlegible" pitchFamily="2" charset="77"/>
              </a:rPr>
              <a:t>4.   North Riverside Health Center • North Riverside, IL</a:t>
            </a:r>
          </a:p>
          <a:p>
            <a:r>
              <a:rPr lang="en-US" sz="1100">
                <a:solidFill>
                  <a:srgbClr val="7789AC"/>
                </a:solidFill>
                <a:latin typeface="Atkinson Hyperlegible" pitchFamily="2" charset="77"/>
              </a:rPr>
              <a:t>5.   Dr. Jorge Prieto Health Center • Chicago, IL</a:t>
            </a:r>
          </a:p>
          <a:p>
            <a:r>
              <a:rPr lang="en-US" sz="1100">
                <a:solidFill>
                  <a:srgbClr val="7789AC"/>
                </a:solidFill>
                <a:latin typeface="Atkinson Hyperlegible" pitchFamily="2" charset="77"/>
              </a:rPr>
              <a:t>6.   Bronzeville Health Center • Chicago, IL </a:t>
            </a:r>
            <a:r>
              <a:rPr lang="en-US" sz="900" b="1">
                <a:solidFill>
                  <a:srgbClr val="7789AC"/>
                </a:solidFill>
                <a:latin typeface="Atkinson Hyperlegible" pitchFamily="2" charset="77"/>
              </a:rPr>
              <a:t>(COMING SOON)</a:t>
            </a:r>
          </a:p>
          <a:p>
            <a:pPr marL="228600" indent="-228600">
              <a:buAutoNum type="arabicPeriod" startAt="7"/>
            </a:pPr>
            <a:r>
              <a:rPr lang="en-US" sz="1100">
                <a:solidFill>
                  <a:srgbClr val="7789AC"/>
                </a:solidFill>
                <a:latin typeface="Atkinson Hyperlegible" pitchFamily="2" charset="77"/>
              </a:rPr>
              <a:t>Englewood Health Center • Chicago, IL</a:t>
            </a:r>
          </a:p>
          <a:p>
            <a:pPr marL="228600" indent="-228600">
              <a:buAutoNum type="arabicPeriod" startAt="7"/>
            </a:pPr>
            <a:r>
              <a:rPr lang="en-US" sz="1100">
                <a:solidFill>
                  <a:srgbClr val="7789AC"/>
                </a:solidFill>
                <a:latin typeface="Atkinson Hyperlegible" pitchFamily="2" charset="77"/>
              </a:rPr>
              <a:t>Robbins Health Center • Robins, IL</a:t>
            </a:r>
          </a:p>
          <a:p>
            <a:pPr marL="228600" indent="-228600">
              <a:buAutoNum type="arabicPeriod" startAt="7"/>
            </a:pPr>
            <a:r>
              <a:rPr lang="en-US" sz="1100">
                <a:solidFill>
                  <a:srgbClr val="7789AC"/>
                </a:solidFill>
                <a:latin typeface="Atkinson Hyperlegible" pitchFamily="2" charset="77"/>
              </a:rPr>
              <a:t>Cottage Grove Health Center • Ford Heights, IL</a:t>
            </a:r>
          </a:p>
          <a:p>
            <a:endParaRPr lang="en-US" sz="1200">
              <a:latin typeface="Atkinson Hyperlegible" pitchFamily="2" charset="77"/>
            </a:endParaRPr>
          </a:p>
        </p:txBody>
      </p:sp>
      <p:sp>
        <p:nvSpPr>
          <p:cNvPr id="8" name="TextBox 7">
            <a:extLst>
              <a:ext uri="{FF2B5EF4-FFF2-40B4-BE49-F238E27FC236}">
                <a16:creationId xmlns:a16="http://schemas.microsoft.com/office/drawing/2014/main" id="{85DBD543-BABF-1121-EA23-D1AA2D491243}"/>
              </a:ext>
            </a:extLst>
          </p:cNvPr>
          <p:cNvSpPr txBox="1"/>
          <p:nvPr userDrawn="1"/>
        </p:nvSpPr>
        <p:spPr>
          <a:xfrm>
            <a:off x="512380" y="2380957"/>
            <a:ext cx="4600940" cy="969496"/>
          </a:xfrm>
          <a:prstGeom prst="rect">
            <a:avLst/>
          </a:prstGeom>
          <a:noFill/>
        </p:spPr>
        <p:txBody>
          <a:bodyPr wrap="none" rtlCol="0">
            <a:spAutoFit/>
          </a:bodyPr>
          <a:lstStyle/>
          <a:p>
            <a:r>
              <a:rPr lang="en-US" sz="1200" b="1">
                <a:solidFill>
                  <a:schemeClr val="accent1"/>
                </a:solidFill>
                <a:latin typeface="Atkinson Hyperlegible" pitchFamily="2" charset="77"/>
              </a:rPr>
              <a:t>Regional Outpatient Centers </a:t>
            </a:r>
            <a:r>
              <a:rPr lang="en-US" sz="1200">
                <a:solidFill>
                  <a:schemeClr val="accent1"/>
                </a:solidFill>
                <a:latin typeface="Atkinson Hyperlegible" pitchFamily="2" charset="77"/>
              </a:rPr>
              <a:t>(Includes Primary Care Medical</a:t>
            </a:r>
          </a:p>
          <a:p>
            <a:r>
              <a:rPr lang="en-US" sz="1200">
                <a:solidFill>
                  <a:schemeClr val="accent1"/>
                </a:solidFill>
                <a:latin typeface="Atkinson Hyperlegible" pitchFamily="2" charset="77"/>
              </a:rPr>
              <a:t>Homes, specialty, diagnostic and procedural services)</a:t>
            </a:r>
            <a:br>
              <a:rPr lang="en-US" sz="1200">
                <a:latin typeface="Atkinson Hyperlegible" pitchFamily="2" charset="77"/>
              </a:rPr>
            </a:br>
            <a:r>
              <a:rPr lang="en-US" sz="1100">
                <a:solidFill>
                  <a:srgbClr val="7789AC"/>
                </a:solidFill>
                <a:latin typeface="Atkinson Hyperlegible" pitchFamily="2" charset="77"/>
              </a:rPr>
              <a:t>10.  John Sengstacke Health Center at Provident Hospital • Chicago, IL</a:t>
            </a:r>
          </a:p>
          <a:p>
            <a:pPr marL="228600" indent="-228600">
              <a:buAutoNum type="arabicPeriod" startAt="11"/>
            </a:pPr>
            <a:r>
              <a:rPr lang="en-US" sz="1100">
                <a:solidFill>
                  <a:srgbClr val="7789AC"/>
                </a:solidFill>
                <a:latin typeface="Atkinson Hyperlegible" pitchFamily="2" charset="77"/>
              </a:rPr>
              <a:t>Blue Island Health Center • Blue Island, IL</a:t>
            </a:r>
          </a:p>
          <a:p>
            <a:pPr marL="228600" indent="-228600">
              <a:buAutoNum type="arabicPeriod" startAt="11"/>
            </a:pPr>
            <a:r>
              <a:rPr lang="en-US" sz="1100">
                <a:solidFill>
                  <a:srgbClr val="7789AC"/>
                </a:solidFill>
                <a:latin typeface="Atkinson Hyperlegible" pitchFamily="2" charset="77"/>
              </a:rPr>
              <a:t>Central Campus • Chicago, IL</a:t>
            </a:r>
          </a:p>
        </p:txBody>
      </p:sp>
      <p:sp>
        <p:nvSpPr>
          <p:cNvPr id="9" name="TextBox 8">
            <a:extLst>
              <a:ext uri="{FF2B5EF4-FFF2-40B4-BE49-F238E27FC236}">
                <a16:creationId xmlns:a16="http://schemas.microsoft.com/office/drawing/2014/main" id="{7B1E696B-A41C-E551-E7C7-BE8EDED8E75E}"/>
              </a:ext>
            </a:extLst>
          </p:cNvPr>
          <p:cNvSpPr txBox="1"/>
          <p:nvPr userDrawn="1"/>
        </p:nvSpPr>
        <p:spPr>
          <a:xfrm>
            <a:off x="738682" y="3307631"/>
            <a:ext cx="2202847" cy="769441"/>
          </a:xfrm>
          <a:prstGeom prst="rect">
            <a:avLst/>
          </a:prstGeom>
          <a:noFill/>
        </p:spPr>
        <p:txBody>
          <a:bodyPr wrap="none" rtlCol="0">
            <a:spAutoFit/>
          </a:bodyPr>
          <a:lstStyle/>
          <a:p>
            <a:r>
              <a:rPr lang="en-US" sz="1100">
                <a:solidFill>
                  <a:srgbClr val="7789AC"/>
                </a:solidFill>
                <a:latin typeface="Atkinson Hyperlegible" pitchFamily="2" charset="77"/>
              </a:rPr>
              <a:t>• Professional Building</a:t>
            </a:r>
          </a:p>
          <a:p>
            <a:r>
              <a:rPr lang="en-US" sz="1100">
                <a:solidFill>
                  <a:srgbClr val="7789AC"/>
                </a:solidFill>
                <a:latin typeface="Atkinson Hyperlegible" pitchFamily="2" charset="77"/>
              </a:rPr>
              <a:t>• Harrison Square</a:t>
            </a:r>
          </a:p>
          <a:p>
            <a:r>
              <a:rPr lang="en-US" sz="1100">
                <a:solidFill>
                  <a:srgbClr val="7789AC"/>
                </a:solidFill>
                <a:latin typeface="Atkinson Hyperlegible" pitchFamily="2" charset="77"/>
              </a:rPr>
              <a:t>• General Medicine Clinic (GMC)</a:t>
            </a:r>
          </a:p>
          <a:p>
            <a:endParaRPr lang="en-US" sz="1100"/>
          </a:p>
        </p:txBody>
      </p:sp>
      <p:sp>
        <p:nvSpPr>
          <p:cNvPr id="10" name="TextBox 9">
            <a:extLst>
              <a:ext uri="{FF2B5EF4-FFF2-40B4-BE49-F238E27FC236}">
                <a16:creationId xmlns:a16="http://schemas.microsoft.com/office/drawing/2014/main" id="{89C43253-8CCA-FA54-5755-7678A886674D}"/>
              </a:ext>
            </a:extLst>
          </p:cNvPr>
          <p:cNvSpPr txBox="1"/>
          <p:nvPr userDrawn="1"/>
        </p:nvSpPr>
        <p:spPr>
          <a:xfrm>
            <a:off x="2808181" y="3307631"/>
            <a:ext cx="2438488" cy="769441"/>
          </a:xfrm>
          <a:prstGeom prst="rect">
            <a:avLst/>
          </a:prstGeom>
          <a:noFill/>
        </p:spPr>
        <p:txBody>
          <a:bodyPr wrap="none" rtlCol="0">
            <a:spAutoFit/>
          </a:bodyPr>
          <a:lstStyle/>
          <a:p>
            <a:r>
              <a:rPr lang="en-US" sz="1100">
                <a:solidFill>
                  <a:srgbClr val="7789AC"/>
                </a:solidFill>
                <a:latin typeface="Atkinson Hyperlegible" pitchFamily="2" charset="77"/>
              </a:rPr>
              <a:t>• Specialty Care Center (Clinics A-V)</a:t>
            </a:r>
          </a:p>
          <a:p>
            <a:r>
              <a:rPr lang="en-US" sz="1100">
                <a:solidFill>
                  <a:srgbClr val="7789AC"/>
                </a:solidFill>
                <a:latin typeface="Atkinson Hyperlegible" pitchFamily="2" charset="77"/>
              </a:rPr>
              <a:t>• Women &amp; Children’s Center at</a:t>
            </a:r>
            <a:br>
              <a:rPr lang="en-US" sz="1100">
                <a:solidFill>
                  <a:srgbClr val="7789AC"/>
                </a:solidFill>
                <a:latin typeface="Atkinson Hyperlegible" pitchFamily="2" charset="77"/>
              </a:rPr>
            </a:br>
            <a:r>
              <a:rPr lang="en-US" sz="1100">
                <a:solidFill>
                  <a:srgbClr val="7789AC"/>
                </a:solidFill>
                <a:latin typeface="Atkinson Hyperlegible" pitchFamily="2" charset="77"/>
              </a:rPr>
              <a:t>   Stroger Hospital</a:t>
            </a:r>
          </a:p>
          <a:p>
            <a:endParaRPr lang="en-US" sz="1100"/>
          </a:p>
        </p:txBody>
      </p:sp>
      <p:sp>
        <p:nvSpPr>
          <p:cNvPr id="11" name="TextBox 10">
            <a:extLst>
              <a:ext uri="{FF2B5EF4-FFF2-40B4-BE49-F238E27FC236}">
                <a16:creationId xmlns:a16="http://schemas.microsoft.com/office/drawing/2014/main" id="{A6AAE0F7-98E4-56C6-812A-113BCD5CD9C4}"/>
              </a:ext>
            </a:extLst>
          </p:cNvPr>
          <p:cNvSpPr txBox="1"/>
          <p:nvPr userDrawn="1"/>
        </p:nvSpPr>
        <p:spPr>
          <a:xfrm>
            <a:off x="512380" y="3918812"/>
            <a:ext cx="3228769" cy="430887"/>
          </a:xfrm>
          <a:prstGeom prst="rect">
            <a:avLst/>
          </a:prstGeom>
          <a:noFill/>
        </p:spPr>
        <p:txBody>
          <a:bodyPr wrap="none" rtlCol="0">
            <a:spAutoFit/>
          </a:bodyPr>
          <a:lstStyle/>
          <a:p>
            <a:pPr marL="228600" indent="-228600">
              <a:buAutoNum type="arabicPeriod" startAt="13"/>
            </a:pPr>
            <a:r>
              <a:rPr lang="en-US" sz="1100">
                <a:solidFill>
                  <a:srgbClr val="7789AC"/>
                </a:solidFill>
                <a:latin typeface="Atkinson Hyperlegible" pitchFamily="2" charset="77"/>
              </a:rPr>
              <a:t>Ruth M. Rothstein CORE Center • Chicago, IL</a:t>
            </a:r>
          </a:p>
          <a:p>
            <a:pPr marL="228600" indent="-228600">
              <a:buAutoNum type="arabicPeriod" startAt="13"/>
            </a:pPr>
            <a:r>
              <a:rPr lang="en-US" sz="1100">
                <a:solidFill>
                  <a:srgbClr val="7789AC"/>
                </a:solidFill>
                <a:latin typeface="Atkinson Hyperlegible" pitchFamily="2" charset="77"/>
              </a:rPr>
              <a:t>Provident Dialysis Center • Chicago, IL</a:t>
            </a:r>
          </a:p>
        </p:txBody>
      </p:sp>
      <p:sp>
        <p:nvSpPr>
          <p:cNvPr id="12" name="TextBox 11">
            <a:extLst>
              <a:ext uri="{FF2B5EF4-FFF2-40B4-BE49-F238E27FC236}">
                <a16:creationId xmlns:a16="http://schemas.microsoft.com/office/drawing/2014/main" id="{33309B5C-B14F-D793-9FE0-3A5F9184D0A6}"/>
              </a:ext>
            </a:extLst>
          </p:cNvPr>
          <p:cNvSpPr txBox="1"/>
          <p:nvPr userDrawn="1"/>
        </p:nvSpPr>
        <p:spPr>
          <a:xfrm>
            <a:off x="512380" y="4450211"/>
            <a:ext cx="2829621" cy="630942"/>
          </a:xfrm>
          <a:prstGeom prst="rect">
            <a:avLst/>
          </a:prstGeom>
          <a:noFill/>
        </p:spPr>
        <p:txBody>
          <a:bodyPr wrap="none" rtlCol="0">
            <a:spAutoFit/>
          </a:bodyPr>
          <a:lstStyle/>
          <a:p>
            <a:r>
              <a:rPr lang="en-US" sz="1200" b="1">
                <a:solidFill>
                  <a:schemeClr val="tx2"/>
                </a:solidFill>
                <a:latin typeface="Atkinson Hyperlegible" pitchFamily="2" charset="77"/>
              </a:rPr>
              <a:t>Child &amp; Adolescent Services</a:t>
            </a:r>
            <a:br>
              <a:rPr lang="en-US" sz="1200">
                <a:latin typeface="Atkinson Hyperlegible" pitchFamily="2" charset="77"/>
              </a:rPr>
            </a:br>
            <a:r>
              <a:rPr lang="en-US" sz="1100">
                <a:solidFill>
                  <a:srgbClr val="7789AC"/>
                </a:solidFill>
                <a:latin typeface="Atkinson Hyperlegible" pitchFamily="2" charset="77"/>
              </a:rPr>
              <a:t>15.  Morton East Health Center • Cicero, IL</a:t>
            </a:r>
          </a:p>
          <a:p>
            <a:endParaRPr lang="en-US" sz="1200">
              <a:latin typeface="Atkinson Hyperlegible" pitchFamily="2" charset="77"/>
            </a:endParaRPr>
          </a:p>
        </p:txBody>
      </p:sp>
      <p:sp>
        <p:nvSpPr>
          <p:cNvPr id="13" name="TextBox 12">
            <a:extLst>
              <a:ext uri="{FF2B5EF4-FFF2-40B4-BE49-F238E27FC236}">
                <a16:creationId xmlns:a16="http://schemas.microsoft.com/office/drawing/2014/main" id="{AA3096F4-7CB4-F0AB-F9A4-1AB59AA5AAD7}"/>
              </a:ext>
            </a:extLst>
          </p:cNvPr>
          <p:cNvSpPr txBox="1"/>
          <p:nvPr userDrawn="1"/>
        </p:nvSpPr>
        <p:spPr>
          <a:xfrm>
            <a:off x="493103" y="4994613"/>
            <a:ext cx="3031599" cy="630942"/>
          </a:xfrm>
          <a:prstGeom prst="rect">
            <a:avLst/>
          </a:prstGeom>
          <a:noFill/>
        </p:spPr>
        <p:txBody>
          <a:bodyPr wrap="none" rtlCol="0">
            <a:spAutoFit/>
          </a:bodyPr>
          <a:lstStyle/>
          <a:p>
            <a:r>
              <a:rPr lang="en-US" sz="1200" b="1">
                <a:solidFill>
                  <a:schemeClr val="bg2"/>
                </a:solidFill>
                <a:latin typeface="Atkinson Hyperlegible" pitchFamily="2" charset="77"/>
              </a:rPr>
              <a:t>Hospitals</a:t>
            </a:r>
            <a:br>
              <a:rPr lang="en-US" sz="1200">
                <a:latin typeface="Atkinson Hyperlegible" pitchFamily="2" charset="77"/>
              </a:rPr>
            </a:br>
            <a:r>
              <a:rPr lang="en-US" sz="1100">
                <a:solidFill>
                  <a:srgbClr val="7789AC"/>
                </a:solidFill>
                <a:latin typeface="Atkinson Hyperlegible" pitchFamily="2" charset="77"/>
              </a:rPr>
              <a:t>16.  John H. Stroger, Jr. Hospital • Chicago, IL</a:t>
            </a:r>
          </a:p>
          <a:p>
            <a:r>
              <a:rPr lang="en-US" sz="1100">
                <a:solidFill>
                  <a:srgbClr val="7789AC"/>
                </a:solidFill>
                <a:latin typeface="Atkinson Hyperlegible" pitchFamily="2" charset="77"/>
              </a:rPr>
              <a:t>17.  Provident Hospital • Chicago, IL</a:t>
            </a:r>
            <a:endParaRPr lang="en-US" sz="1200">
              <a:latin typeface="Atkinson Hyperlegible" pitchFamily="2" charset="77"/>
            </a:endParaRPr>
          </a:p>
        </p:txBody>
      </p:sp>
      <p:sp>
        <p:nvSpPr>
          <p:cNvPr id="14" name="TextBox 13">
            <a:extLst>
              <a:ext uri="{FF2B5EF4-FFF2-40B4-BE49-F238E27FC236}">
                <a16:creationId xmlns:a16="http://schemas.microsoft.com/office/drawing/2014/main" id="{202E3DBB-89F7-664E-EE67-EB2CE1A99483}"/>
              </a:ext>
            </a:extLst>
          </p:cNvPr>
          <p:cNvSpPr txBox="1"/>
          <p:nvPr userDrawn="1"/>
        </p:nvSpPr>
        <p:spPr>
          <a:xfrm>
            <a:off x="3741149" y="4325519"/>
            <a:ext cx="4280339" cy="1846659"/>
          </a:xfrm>
          <a:prstGeom prst="rect">
            <a:avLst/>
          </a:prstGeom>
          <a:noFill/>
        </p:spPr>
        <p:txBody>
          <a:bodyPr wrap="none" rtlCol="0">
            <a:spAutoFit/>
          </a:bodyPr>
          <a:lstStyle/>
          <a:p>
            <a:r>
              <a:rPr lang="en-US" sz="1200" b="1">
                <a:solidFill>
                  <a:schemeClr val="accent4"/>
                </a:solidFill>
                <a:latin typeface="Atkinson Hyperlegible" pitchFamily="2" charset="77"/>
              </a:rPr>
              <a:t>Additional Services</a:t>
            </a:r>
          </a:p>
          <a:p>
            <a:r>
              <a:rPr lang="en-US" sz="1200" b="1">
                <a:solidFill>
                  <a:schemeClr val="accent4"/>
                </a:solidFill>
                <a:latin typeface="Atkinson Hyperlegible" pitchFamily="2" charset="77"/>
              </a:rPr>
              <a:t>Cook County Department of Public Health (CCDPH)</a:t>
            </a:r>
            <a:br>
              <a:rPr lang="en-US" sz="1200">
                <a:latin typeface="Atkinson Hyperlegible" pitchFamily="2" charset="77"/>
              </a:rPr>
            </a:br>
            <a:r>
              <a:rPr lang="en-US" sz="1100">
                <a:solidFill>
                  <a:srgbClr val="7789AC"/>
                </a:solidFill>
                <a:latin typeface="Atkinson Hyperlegible" pitchFamily="2" charset="77"/>
              </a:rPr>
              <a:t>18.  CCDPH Main Office • Forest Park, IL</a:t>
            </a:r>
          </a:p>
          <a:p>
            <a:r>
              <a:rPr lang="en-US" sz="1100">
                <a:solidFill>
                  <a:srgbClr val="7789AC"/>
                </a:solidFill>
                <a:latin typeface="Atkinson Hyperlegible" pitchFamily="2" charset="77"/>
              </a:rPr>
              <a:t>19.  CCDPH at Bridgeview Courthouse • Bridgeview, IL</a:t>
            </a:r>
          </a:p>
          <a:p>
            <a:r>
              <a:rPr lang="en-US" sz="1100">
                <a:solidFill>
                  <a:srgbClr val="7789AC"/>
                </a:solidFill>
                <a:latin typeface="Atkinson Hyperlegible" pitchFamily="2" charset="77"/>
              </a:rPr>
              <a:t>20. CCDPH at Rolling Meadows Courthouse • Rolling Meadows, IL</a:t>
            </a:r>
          </a:p>
          <a:p>
            <a:endParaRPr lang="en-US" sz="1100">
              <a:solidFill>
                <a:srgbClr val="7789AC"/>
              </a:solidFill>
              <a:latin typeface="Atkinson Hyperlegible" pitchFamily="2" charset="77"/>
            </a:endParaRPr>
          </a:p>
          <a:p>
            <a:r>
              <a:rPr lang="en-US" sz="1200" b="1">
                <a:solidFill>
                  <a:schemeClr val="accent4"/>
                </a:solidFill>
                <a:latin typeface="Atkinson Hyperlegible" pitchFamily="2" charset="77"/>
              </a:rPr>
              <a:t>Correctional Health Services</a:t>
            </a:r>
            <a:br>
              <a:rPr lang="en-US" sz="1200">
                <a:latin typeface="Atkinson Hyperlegible" pitchFamily="2" charset="77"/>
              </a:rPr>
            </a:br>
            <a:r>
              <a:rPr lang="en-US" sz="1100">
                <a:solidFill>
                  <a:srgbClr val="7789AC"/>
                </a:solidFill>
                <a:latin typeface="Atkinson Hyperlegible" pitchFamily="2" charset="77"/>
              </a:rPr>
              <a:t>21.  Cook County Jail • Chicago, IL</a:t>
            </a:r>
          </a:p>
          <a:p>
            <a:r>
              <a:rPr lang="en-US" sz="1100">
                <a:solidFill>
                  <a:srgbClr val="7789AC"/>
                </a:solidFill>
                <a:latin typeface="Atkinson Hyperlegible" pitchFamily="2" charset="77"/>
              </a:rPr>
              <a:t>22.  Juvenile Temporary Detention Center • Chicago, IL</a:t>
            </a:r>
          </a:p>
          <a:p>
            <a:endParaRPr lang="en-US" sz="1200">
              <a:latin typeface="Atkinson Hyperlegible" pitchFamily="2" charset="77"/>
            </a:endParaRPr>
          </a:p>
        </p:txBody>
      </p:sp>
      <p:sp>
        <p:nvSpPr>
          <p:cNvPr id="15" name="Rectangle 14">
            <a:extLst>
              <a:ext uri="{FF2B5EF4-FFF2-40B4-BE49-F238E27FC236}">
                <a16:creationId xmlns:a16="http://schemas.microsoft.com/office/drawing/2014/main" id="{AC640284-213B-4B2A-6E18-A6BB1B4176EB}"/>
              </a:ext>
            </a:extLst>
          </p:cNvPr>
          <p:cNvSpPr/>
          <p:nvPr userDrawn="1"/>
        </p:nvSpPr>
        <p:spPr>
          <a:xfrm>
            <a:off x="327792" y="562052"/>
            <a:ext cx="166255" cy="1662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BFD520-0CEC-5693-F5F1-BFED06241F02}"/>
              </a:ext>
            </a:extLst>
          </p:cNvPr>
          <p:cNvSpPr/>
          <p:nvPr userDrawn="1"/>
        </p:nvSpPr>
        <p:spPr>
          <a:xfrm>
            <a:off x="327794" y="2433386"/>
            <a:ext cx="166255" cy="1662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F17F53D3-E0A3-FD2F-A86A-BF26A493FCE7}"/>
              </a:ext>
            </a:extLst>
          </p:cNvPr>
          <p:cNvSpPr/>
          <p:nvPr userDrawn="1"/>
        </p:nvSpPr>
        <p:spPr>
          <a:xfrm>
            <a:off x="327793" y="4478481"/>
            <a:ext cx="192856" cy="166255"/>
          </a:xfrm>
          <a:prstGeom prst="hex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98BE7B8-9FBF-99FE-D55D-3919B3D63AA5}"/>
              </a:ext>
            </a:extLst>
          </p:cNvPr>
          <p:cNvSpPr/>
          <p:nvPr userDrawn="1"/>
        </p:nvSpPr>
        <p:spPr>
          <a:xfrm>
            <a:off x="327792" y="5049980"/>
            <a:ext cx="165311" cy="142509"/>
          </a:xfrm>
          <a:prstGeom prst="triangl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D1E8E500-DE00-97D8-EA70-F9A782C64B83}"/>
              </a:ext>
            </a:extLst>
          </p:cNvPr>
          <p:cNvSpPr/>
          <p:nvPr userDrawn="1"/>
        </p:nvSpPr>
        <p:spPr>
          <a:xfrm>
            <a:off x="3616036" y="4353789"/>
            <a:ext cx="166255" cy="166255"/>
          </a:xfrm>
          <a:prstGeom prst="diamond">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ue logo with a black background&#10;&#10;Description automatically generated">
            <a:extLst>
              <a:ext uri="{FF2B5EF4-FFF2-40B4-BE49-F238E27FC236}">
                <a16:creationId xmlns:a16="http://schemas.microsoft.com/office/drawing/2014/main" id="{4D2521A5-092D-C071-0ED4-57B65851B38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7447" y="5961954"/>
            <a:ext cx="1450708" cy="614536"/>
          </a:xfrm>
          <a:prstGeom prst="rect">
            <a:avLst/>
          </a:prstGeom>
        </p:spPr>
      </p:pic>
      <p:pic>
        <p:nvPicPr>
          <p:cNvPr id="22" name="Picture 21" descr="A black background with a black square">
            <a:extLst>
              <a:ext uri="{FF2B5EF4-FFF2-40B4-BE49-F238E27FC236}">
                <a16:creationId xmlns:a16="http://schemas.microsoft.com/office/drawing/2014/main" id="{5691033D-76F0-55B6-5002-F9E77F637105}"/>
              </a:ext>
            </a:extLst>
          </p:cNvPr>
          <p:cNvPicPr>
            <a:picLocks noChangeAspect="1"/>
          </p:cNvPicPr>
          <p:nvPr userDrawn="1"/>
        </p:nvPicPr>
        <p:blipFill rotWithShape="1">
          <a:blip r:embed="rId5"/>
          <a:srcRect l="15873"/>
          <a:stretch/>
        </p:blipFill>
        <p:spPr>
          <a:xfrm>
            <a:off x="5458680" y="6092941"/>
            <a:ext cx="1676658" cy="331542"/>
          </a:xfrm>
          <a:prstGeom prst="rect">
            <a:avLst/>
          </a:prstGeom>
        </p:spPr>
      </p:pic>
    </p:spTree>
    <p:extLst>
      <p:ext uri="{BB962C8B-B14F-4D97-AF65-F5344CB8AC3E}">
        <p14:creationId xmlns:p14="http://schemas.microsoft.com/office/powerpoint/2010/main" val="361280120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ok County Overvi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58D650-8563-AFD3-29B6-6D6236350608}"/>
              </a:ext>
            </a:extLst>
          </p:cNvPr>
          <p:cNvSpPr/>
          <p:nvPr userDrawn="1"/>
        </p:nvSpPr>
        <p:spPr>
          <a:xfrm>
            <a:off x="10803710" y="5722549"/>
            <a:ext cx="1388290" cy="1135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28" name="Picture 27">
            <a:extLst>
              <a:ext uri="{FF2B5EF4-FFF2-40B4-BE49-F238E27FC236}">
                <a16:creationId xmlns:a16="http://schemas.microsoft.com/office/drawing/2014/main" id="{4F7C86D2-FA53-5FC8-CAC7-15D9751BFAA2}"/>
              </a:ext>
            </a:extLst>
          </p:cNvPr>
          <p:cNvPicPr>
            <a:picLocks noChangeAspect="1"/>
          </p:cNvPicPr>
          <p:nvPr userDrawn="1"/>
        </p:nvPicPr>
        <p:blipFill>
          <a:blip r:embed="rId2">
            <a:alphaModFix amt="14000"/>
          </a:blip>
          <a:stretch>
            <a:fillRect/>
          </a:stretch>
        </p:blipFill>
        <p:spPr>
          <a:xfrm>
            <a:off x="493295" y="-270259"/>
            <a:ext cx="2473899" cy="2473899"/>
          </a:xfrm>
          <a:prstGeom prst="rect">
            <a:avLst/>
          </a:prstGeom>
        </p:spPr>
      </p:pic>
      <p:pic>
        <p:nvPicPr>
          <p:cNvPr id="2" name="Picture 1">
            <a:extLst>
              <a:ext uri="{FF2B5EF4-FFF2-40B4-BE49-F238E27FC236}">
                <a16:creationId xmlns:a16="http://schemas.microsoft.com/office/drawing/2014/main" id="{144E0E71-A49E-9E68-5275-52F1040B3EFD}"/>
              </a:ext>
            </a:extLst>
          </p:cNvPr>
          <p:cNvPicPr>
            <a:picLocks noChangeAspect="1"/>
          </p:cNvPicPr>
          <p:nvPr userDrawn="1"/>
        </p:nvPicPr>
        <p:blipFill>
          <a:blip r:embed="rId3"/>
          <a:stretch>
            <a:fillRect/>
          </a:stretch>
        </p:blipFill>
        <p:spPr>
          <a:xfrm>
            <a:off x="325165" y="6242480"/>
            <a:ext cx="1752600" cy="381000"/>
          </a:xfrm>
          <a:prstGeom prst="rect">
            <a:avLst/>
          </a:prstGeom>
        </p:spPr>
      </p:pic>
      <p:sp>
        <p:nvSpPr>
          <p:cNvPr id="3" name="Rectangle 2">
            <a:extLst>
              <a:ext uri="{FF2B5EF4-FFF2-40B4-BE49-F238E27FC236}">
                <a16:creationId xmlns:a16="http://schemas.microsoft.com/office/drawing/2014/main" id="{8CEE08FF-AF2E-7B8A-9006-E33EE9EEC58D}"/>
              </a:ext>
            </a:extLst>
          </p:cNvPr>
          <p:cNvSpPr/>
          <p:nvPr userDrawn="1"/>
        </p:nvSpPr>
        <p:spPr>
          <a:xfrm>
            <a:off x="1226550" y="1191190"/>
            <a:ext cx="10127249" cy="615334"/>
          </a:xfrm>
          <a:prstGeom prst="rect">
            <a:avLst/>
          </a:prstGeom>
          <a:solidFill>
            <a:schemeClr val="tx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R="0" lvl="0" fontAlgn="ctr">
              <a:lnSpc>
                <a:spcPct val="107000"/>
              </a:lnSpc>
              <a:spcBef>
                <a:spcPts val="0"/>
              </a:spcBef>
              <a:spcAft>
                <a:spcPts val="800"/>
              </a:spcAft>
            </a:pPr>
            <a:r>
              <a:rPr lang="en-US" sz="1800" b="1" kern="100">
                <a:solidFill>
                  <a:schemeClr val="bg2"/>
                </a:solidFill>
                <a:effectLst/>
                <a:latin typeface="Atkinson Hyperlegible" pitchFamily="2" charset="77"/>
                <a:ea typeface="Aptos" panose="020B0004020202020204" pitchFamily="34" charset="0"/>
                <a:cs typeface="Times New Roman" panose="02020603050405020304" pitchFamily="18" charset="0"/>
              </a:rPr>
              <a:t>   Patient Safety, Clinical Excellence &amp; Quality</a:t>
            </a:r>
          </a:p>
        </p:txBody>
      </p:sp>
      <p:sp>
        <p:nvSpPr>
          <p:cNvPr id="4" name="Rectangle 3">
            <a:extLst>
              <a:ext uri="{FF2B5EF4-FFF2-40B4-BE49-F238E27FC236}">
                <a16:creationId xmlns:a16="http://schemas.microsoft.com/office/drawing/2014/main" id="{53A460F2-749F-EDCB-5543-61DE65A715E8}"/>
              </a:ext>
            </a:extLst>
          </p:cNvPr>
          <p:cNvSpPr/>
          <p:nvPr userDrawn="1"/>
        </p:nvSpPr>
        <p:spPr>
          <a:xfrm>
            <a:off x="1226550" y="1883061"/>
            <a:ext cx="9558680" cy="615334"/>
          </a:xfrm>
          <a:prstGeom prst="rect">
            <a:avLst/>
          </a:pr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R="0" lvl="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   Health Equity, Community Health &amp; Integration</a:t>
            </a:r>
          </a:p>
        </p:txBody>
      </p:sp>
      <p:sp>
        <p:nvSpPr>
          <p:cNvPr id="6" name="Rectangle 5">
            <a:extLst>
              <a:ext uri="{FF2B5EF4-FFF2-40B4-BE49-F238E27FC236}">
                <a16:creationId xmlns:a16="http://schemas.microsoft.com/office/drawing/2014/main" id="{00FF8DCD-848C-C082-5648-D2E578E3EB79}"/>
              </a:ext>
            </a:extLst>
          </p:cNvPr>
          <p:cNvSpPr/>
          <p:nvPr userDrawn="1"/>
        </p:nvSpPr>
        <p:spPr>
          <a:xfrm>
            <a:off x="1226550" y="2574932"/>
            <a:ext cx="9007695" cy="615334"/>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L="228600" marR="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Workforce: Talent &amp; Teams</a:t>
            </a:r>
          </a:p>
        </p:txBody>
      </p:sp>
      <p:sp>
        <p:nvSpPr>
          <p:cNvPr id="7" name="Rectangle 6">
            <a:extLst>
              <a:ext uri="{FF2B5EF4-FFF2-40B4-BE49-F238E27FC236}">
                <a16:creationId xmlns:a16="http://schemas.microsoft.com/office/drawing/2014/main" id="{5DD3EB84-022F-A451-3121-20A9D2444838}"/>
              </a:ext>
            </a:extLst>
          </p:cNvPr>
          <p:cNvSpPr/>
          <p:nvPr userDrawn="1"/>
        </p:nvSpPr>
        <p:spPr>
          <a:xfrm>
            <a:off x="1226550" y="3266803"/>
            <a:ext cx="8386372" cy="615334"/>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L="228600" marR="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Fiscal Resilience</a:t>
            </a:r>
          </a:p>
        </p:txBody>
      </p:sp>
      <p:sp>
        <p:nvSpPr>
          <p:cNvPr id="8" name="Rectangle 7">
            <a:extLst>
              <a:ext uri="{FF2B5EF4-FFF2-40B4-BE49-F238E27FC236}">
                <a16:creationId xmlns:a16="http://schemas.microsoft.com/office/drawing/2014/main" id="{6DB77990-7306-C483-2199-9C8AE09C3AFC}"/>
              </a:ext>
            </a:extLst>
          </p:cNvPr>
          <p:cNvSpPr/>
          <p:nvPr userDrawn="1"/>
        </p:nvSpPr>
        <p:spPr>
          <a:xfrm>
            <a:off x="1226550" y="3958674"/>
            <a:ext cx="7823664" cy="6153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L="228600" marR="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Patient Experience</a:t>
            </a:r>
          </a:p>
        </p:txBody>
      </p:sp>
      <p:sp>
        <p:nvSpPr>
          <p:cNvPr id="9" name="Rectangle 8">
            <a:extLst>
              <a:ext uri="{FF2B5EF4-FFF2-40B4-BE49-F238E27FC236}">
                <a16:creationId xmlns:a16="http://schemas.microsoft.com/office/drawing/2014/main" id="{C9492DC8-09CD-34DF-B22A-5488DE13902E}"/>
              </a:ext>
            </a:extLst>
          </p:cNvPr>
          <p:cNvSpPr/>
          <p:nvPr userDrawn="1"/>
        </p:nvSpPr>
        <p:spPr>
          <a:xfrm>
            <a:off x="1226550" y="4650545"/>
            <a:ext cx="7296126" cy="615334"/>
          </a:xfrm>
          <a:prstGeom prst="rect">
            <a:avLst/>
          </a:prstGeom>
          <a:solidFill>
            <a:schemeClr val="tx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R="0" lvl="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   Optimization, Systemization &amp; Performance Improvement</a:t>
            </a:r>
          </a:p>
        </p:txBody>
      </p:sp>
      <p:sp>
        <p:nvSpPr>
          <p:cNvPr id="10" name="Rectangle 9">
            <a:extLst>
              <a:ext uri="{FF2B5EF4-FFF2-40B4-BE49-F238E27FC236}">
                <a16:creationId xmlns:a16="http://schemas.microsoft.com/office/drawing/2014/main" id="{B79A9A80-1A03-1AFD-B3F5-FF162E1301AB}"/>
              </a:ext>
            </a:extLst>
          </p:cNvPr>
          <p:cNvSpPr/>
          <p:nvPr userDrawn="1"/>
        </p:nvSpPr>
        <p:spPr>
          <a:xfrm>
            <a:off x="1212662" y="5342417"/>
            <a:ext cx="6641799" cy="6153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lstStyle/>
          <a:p>
            <a:pPr marL="228600" marR="0" fontAlgn="ctr">
              <a:lnSpc>
                <a:spcPct val="107000"/>
              </a:lnSpc>
              <a:spcBef>
                <a:spcPts val="0"/>
              </a:spcBef>
              <a:spcAft>
                <a:spcPts val="800"/>
              </a:spcAft>
            </a:pPr>
            <a:r>
              <a:rPr lang="en-US" sz="1800" b="1" kern="100">
                <a:effectLst/>
                <a:latin typeface="Atkinson Hyperlegible" pitchFamily="2" charset="77"/>
                <a:ea typeface="Aptos" panose="020B0004020202020204" pitchFamily="34" charset="0"/>
                <a:cs typeface="Times New Roman" panose="02020603050405020304" pitchFamily="18" charset="0"/>
              </a:rPr>
              <a:t>Growth, Innovation &amp; Transformation</a:t>
            </a:r>
          </a:p>
        </p:txBody>
      </p:sp>
      <p:pic>
        <p:nvPicPr>
          <p:cNvPr id="11" name="Picture 10" descr="A blue circle with a white dollar sign&#10;&#10;Description automatically generated">
            <a:extLst>
              <a:ext uri="{FF2B5EF4-FFF2-40B4-BE49-F238E27FC236}">
                <a16:creationId xmlns:a16="http://schemas.microsoft.com/office/drawing/2014/main" id="{E7B65346-FEC3-DCBE-0F72-EEBDB18AED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81" y="3242880"/>
            <a:ext cx="678898" cy="678898"/>
          </a:xfrm>
          <a:prstGeom prst="rect">
            <a:avLst/>
          </a:prstGeom>
        </p:spPr>
      </p:pic>
      <p:pic>
        <p:nvPicPr>
          <p:cNvPr id="12" name="Picture 11" descr="A blue circle with white line and arrow pointing up&#10;&#10;Description automatically generated">
            <a:extLst>
              <a:ext uri="{FF2B5EF4-FFF2-40B4-BE49-F238E27FC236}">
                <a16:creationId xmlns:a16="http://schemas.microsoft.com/office/drawing/2014/main" id="{0569965D-818B-918C-C670-2A1392EB7DB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48181" y="5309897"/>
            <a:ext cx="678898" cy="678898"/>
          </a:xfrm>
          <a:prstGeom prst="rect">
            <a:avLst/>
          </a:prstGeom>
        </p:spPr>
      </p:pic>
      <p:pic>
        <p:nvPicPr>
          <p:cNvPr id="13" name="Picture 12" descr="A blue circle with a white cross in the middle&#10;&#10;Description automatically generated">
            <a:extLst>
              <a:ext uri="{FF2B5EF4-FFF2-40B4-BE49-F238E27FC236}">
                <a16:creationId xmlns:a16="http://schemas.microsoft.com/office/drawing/2014/main" id="{9A88B9A1-8A79-AEB9-DFE7-FAB3920C6B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48181" y="1845013"/>
            <a:ext cx="678898" cy="678898"/>
          </a:xfrm>
          <a:prstGeom prst="rect">
            <a:avLst/>
          </a:prstGeom>
        </p:spPr>
      </p:pic>
      <p:pic>
        <p:nvPicPr>
          <p:cNvPr id="14" name="Picture 13" descr="A blue circle with white gears on it&#10;&#10;Description automatically generated">
            <a:extLst>
              <a:ext uri="{FF2B5EF4-FFF2-40B4-BE49-F238E27FC236}">
                <a16:creationId xmlns:a16="http://schemas.microsoft.com/office/drawing/2014/main" id="{C72636FC-3FC8-B9B7-4E93-BB83AC81034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8181" y="4610824"/>
            <a:ext cx="678898" cy="678898"/>
          </a:xfrm>
          <a:prstGeom prst="rect">
            <a:avLst/>
          </a:prstGeom>
        </p:spPr>
      </p:pic>
      <p:pic>
        <p:nvPicPr>
          <p:cNvPr id="15" name="Picture 14" descr="A white line on a blue circle with a star and ribbon&#10;&#10;Description automatically generated">
            <a:extLst>
              <a:ext uri="{FF2B5EF4-FFF2-40B4-BE49-F238E27FC236}">
                <a16:creationId xmlns:a16="http://schemas.microsoft.com/office/drawing/2014/main" id="{C5D54D4D-2159-C93F-25B1-D56F3E04938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8181" y="3916101"/>
            <a:ext cx="678898" cy="678898"/>
          </a:xfrm>
          <a:prstGeom prst="rect">
            <a:avLst/>
          </a:prstGeom>
        </p:spPr>
      </p:pic>
      <p:pic>
        <p:nvPicPr>
          <p:cNvPr id="16" name="Picture 15" descr="A white line on a blue circle with a check mark on it&#10;&#10;Description automatically generated">
            <a:extLst>
              <a:ext uri="{FF2B5EF4-FFF2-40B4-BE49-F238E27FC236}">
                <a16:creationId xmlns:a16="http://schemas.microsoft.com/office/drawing/2014/main" id="{1B824BF3-8DB8-3F6B-A5CD-2034A3CEB00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48181" y="1145583"/>
            <a:ext cx="678898" cy="678898"/>
          </a:xfrm>
          <a:prstGeom prst="rect">
            <a:avLst/>
          </a:prstGeom>
        </p:spPr>
      </p:pic>
      <p:pic>
        <p:nvPicPr>
          <p:cNvPr id="17" name="Picture 16" descr="A group of people in a circle&#10;&#10;Description automatically generated">
            <a:extLst>
              <a:ext uri="{FF2B5EF4-FFF2-40B4-BE49-F238E27FC236}">
                <a16:creationId xmlns:a16="http://schemas.microsoft.com/office/drawing/2014/main" id="{AF0CF4AF-F82E-FB25-760C-2492BF6616C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48181" y="2535055"/>
            <a:ext cx="678898" cy="678898"/>
          </a:xfrm>
          <a:prstGeom prst="rect">
            <a:avLst/>
          </a:prstGeom>
        </p:spPr>
      </p:pic>
      <p:sp>
        <p:nvSpPr>
          <p:cNvPr id="18" name="TextBox 17">
            <a:extLst>
              <a:ext uri="{FF2B5EF4-FFF2-40B4-BE49-F238E27FC236}">
                <a16:creationId xmlns:a16="http://schemas.microsoft.com/office/drawing/2014/main" id="{6DB0DB6A-0C02-606D-F771-1397F6471521}"/>
              </a:ext>
            </a:extLst>
          </p:cNvPr>
          <p:cNvSpPr txBox="1"/>
          <p:nvPr userDrawn="1"/>
        </p:nvSpPr>
        <p:spPr>
          <a:xfrm>
            <a:off x="1007533" y="330091"/>
            <a:ext cx="7035800" cy="769441"/>
          </a:xfrm>
          <a:prstGeom prst="rect">
            <a:avLst/>
          </a:prstGeom>
          <a:noFill/>
        </p:spPr>
        <p:txBody>
          <a:bodyPr wrap="square" rtlCol="0">
            <a:spAutoFit/>
          </a:bodyPr>
          <a:lstStyle/>
          <a:p>
            <a:r>
              <a:rPr lang="en-US" sz="4400" b="1" i="0">
                <a:latin typeface="Atkinson Hyperlegible" pitchFamily="2" charset="77"/>
              </a:rPr>
              <a:t>Strategic Pillars</a:t>
            </a:r>
          </a:p>
        </p:txBody>
      </p:sp>
    </p:spTree>
    <p:extLst>
      <p:ext uri="{BB962C8B-B14F-4D97-AF65-F5344CB8AC3E}">
        <p14:creationId xmlns:p14="http://schemas.microsoft.com/office/powerpoint/2010/main" val="22542641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B4EF-11AC-E002-326D-BC62202FB7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88065A8-8257-1A6E-FF97-ADCEF1990F05}"/>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1022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lue Header - One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2BB49E-19D4-7D43-A48F-85AB512F5EB5}"/>
              </a:ext>
            </a:extLst>
          </p:cNvPr>
          <p:cNvSpPr/>
          <p:nvPr userDrawn="1"/>
        </p:nvSpPr>
        <p:spPr>
          <a:xfrm>
            <a:off x="0" y="1"/>
            <a:ext cx="12192000" cy="1151772"/>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hasCustomPrompt="1"/>
          </p:nvPr>
        </p:nvSpPr>
        <p:spPr>
          <a:xfrm>
            <a:off x="439189" y="280421"/>
            <a:ext cx="9195262" cy="707758"/>
          </a:xfrm>
        </p:spPr>
        <p:txBody>
          <a:bodyPr vert="horz" wrap="square" lIns="91440" tIns="45720" rIns="91440" bIns="45720" rtlCol="0" anchor="t" anchorCtr="0">
            <a:spAutoFit/>
          </a:bodyPr>
          <a:lstStyle>
            <a:lvl1pPr>
              <a:defRPr lang="en-US" sz="4400" b="1" i="0" dirty="0">
                <a:solidFill>
                  <a:schemeClr val="bg1"/>
                </a:solidFill>
                <a:latin typeface="Atkinson Hyperlegible" pitchFamily="2" charset="77"/>
              </a:defRPr>
            </a:lvl1pPr>
          </a:lstStyle>
          <a:p>
            <a:pPr lvl="0"/>
            <a:r>
              <a:rPr lang="en-US"/>
              <a:t>Main Title</a:t>
            </a:r>
          </a:p>
        </p:txBody>
      </p:sp>
      <p:sp>
        <p:nvSpPr>
          <p:cNvPr id="3" name="Content Placeholder 2"/>
          <p:cNvSpPr>
            <a:spLocks noGrp="1"/>
          </p:cNvSpPr>
          <p:nvPr>
            <p:ph idx="1" hasCustomPrompt="1"/>
          </p:nvPr>
        </p:nvSpPr>
        <p:spPr>
          <a:xfrm>
            <a:off x="838200" y="1907070"/>
            <a:ext cx="10515600" cy="1226490"/>
          </a:xfrm>
          <a:prstGeom prst="rect">
            <a:avLst/>
          </a:prstGeom>
        </p:spPr>
        <p:txBody>
          <a:bodyPr vert="horz" lIns="91440" tIns="45720" rIns="91440" bIns="45720" rtlCol="0">
            <a:spAutoFit/>
          </a:bodyPr>
          <a:lstStyle>
            <a:lvl1pPr>
              <a:defRPr lang="en-US" sz="1800" b="0" i="0" dirty="0" smtClean="0">
                <a:solidFill>
                  <a:schemeClr val="accent5">
                    <a:lumMod val="10000"/>
                  </a:schemeClr>
                </a:solidFill>
                <a:latin typeface="Atkinson Hyperlegible" pitchFamily="2" charset="77"/>
              </a:defRPr>
            </a:lvl1pPr>
            <a:lvl2pPr>
              <a:defRPr lang="en-US" sz="1600" b="0" i="0" baseline="0" dirty="0">
                <a:solidFill>
                  <a:schemeClr val="accent5">
                    <a:lumMod val="10000"/>
                  </a:schemeClr>
                </a:solidFill>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Master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6" name="Slide Number Placeholder 5"/>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5" name="Picture 4">
            <a:extLst>
              <a:ext uri="{FF2B5EF4-FFF2-40B4-BE49-F238E27FC236}">
                <a16:creationId xmlns:a16="http://schemas.microsoft.com/office/drawing/2014/main" id="{7390BA02-CA88-38DA-4C6B-7458EF4D311D}"/>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7" name="Picture 6" descr="A black background with a black square">
            <a:extLst>
              <a:ext uri="{FF2B5EF4-FFF2-40B4-BE49-F238E27FC236}">
                <a16:creationId xmlns:a16="http://schemas.microsoft.com/office/drawing/2014/main" id="{58DDAAB7-18F4-B7C3-5BAC-C148F1B93FA7}"/>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105747871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Subtitle &amp;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82CF1-F5A8-4253-808E-847DE5696D74}"/>
              </a:ext>
            </a:extLst>
          </p:cNvPr>
          <p:cNvPicPr>
            <a:picLocks noChangeAspect="1"/>
          </p:cNvPicPr>
          <p:nvPr userDrawn="1"/>
        </p:nvPicPr>
        <p:blipFill>
          <a:blip r:embed="rId2"/>
          <a:stretch>
            <a:fillRect/>
          </a:stretch>
        </p:blipFill>
        <p:spPr>
          <a:xfrm>
            <a:off x="10838327" y="3952015"/>
            <a:ext cx="2623607" cy="2623607"/>
          </a:xfrm>
          <a:prstGeom prst="rect">
            <a:avLst/>
          </a:prstGeom>
        </p:spPr>
      </p:pic>
      <p:sp>
        <p:nvSpPr>
          <p:cNvPr id="2" name="Title 1">
            <a:extLst>
              <a:ext uri="{FF2B5EF4-FFF2-40B4-BE49-F238E27FC236}">
                <a16:creationId xmlns:a16="http://schemas.microsoft.com/office/drawing/2014/main" id="{C0FE7AD4-8DC1-4349-AF94-71500DC4C4E1}"/>
              </a:ext>
            </a:extLst>
          </p:cNvPr>
          <p:cNvSpPr>
            <a:spLocks noGrp="1"/>
          </p:cNvSpPr>
          <p:nvPr>
            <p:ph type="title" hasCustomPrompt="1"/>
          </p:nvPr>
        </p:nvSpPr>
        <p:spPr>
          <a:xfrm>
            <a:off x="823912" y="549398"/>
            <a:ext cx="2778005" cy="705129"/>
          </a:xfrm>
        </p:spPr>
        <p:txBody>
          <a:bodyPr wrap="none">
            <a:spAutoFit/>
          </a:bodyPr>
          <a:lstStyle>
            <a:lvl1pPr>
              <a:defRPr sz="4400" b="1" i="0">
                <a:solidFill>
                  <a:srgbClr val="0C2340"/>
                </a:solidFill>
                <a:latin typeface="Helvetica" pitchFamily="2" charset="0"/>
              </a:defRPr>
            </a:lvl1pPr>
          </a:lstStyle>
          <a:p>
            <a:r>
              <a:rPr lang="en-US"/>
              <a:t>Main Title</a:t>
            </a:r>
          </a:p>
        </p:txBody>
      </p:sp>
      <p:sp>
        <p:nvSpPr>
          <p:cNvPr id="3" name="Content Placeholder 2">
            <a:extLst>
              <a:ext uri="{FF2B5EF4-FFF2-40B4-BE49-F238E27FC236}">
                <a16:creationId xmlns:a16="http://schemas.microsoft.com/office/drawing/2014/main" id="{CBF154E6-F9F7-2C46-8F1A-1E5B5EF477F2}"/>
              </a:ext>
            </a:extLst>
          </p:cNvPr>
          <p:cNvSpPr>
            <a:spLocks noGrp="1"/>
          </p:cNvSpPr>
          <p:nvPr>
            <p:ph idx="1"/>
          </p:nvPr>
        </p:nvSpPr>
        <p:spPr>
          <a:xfrm>
            <a:off x="832224" y="1846474"/>
            <a:ext cx="10515600" cy="730328"/>
          </a:xfrm>
        </p:spPr>
        <p:txBody>
          <a:bodyPr>
            <a:spAutoFit/>
          </a:bodyPr>
          <a:lstStyle>
            <a:lvl1pPr marL="0" indent="0">
              <a:buFontTx/>
              <a:buNone/>
              <a:defRPr sz="1800" b="0" i="0">
                <a:latin typeface="Georgia" panose="02040502050405020303" pitchFamily="18" charset="0"/>
              </a:defRPr>
            </a:lvl1pPr>
            <a:lvl2pPr>
              <a:buClr>
                <a:srgbClr val="21B6C1"/>
              </a:buClr>
              <a:defRPr sz="1600" b="0" i="0" baseline="0">
                <a:latin typeface="Georgia" panose="02040502050405020303" pitchFamily="18" charset="0"/>
              </a:defRPr>
            </a:lvl2pPr>
            <a:lvl3pPr>
              <a:defRPr sz="1200" b="0" i="0">
                <a:latin typeface="Georgia" panose="02040502050405020303" pitchFamily="18" charset="0"/>
              </a:defRPr>
            </a:lvl3pPr>
            <a:lvl4pPr>
              <a:defRPr sz="1050" b="0" i="0">
                <a:latin typeface="Georgia" panose="02040502050405020303" pitchFamily="18" charset="0"/>
              </a:defRPr>
            </a:lvl4pPr>
            <a:lvl5pPr>
              <a:defRPr sz="1600" b="0" i="0">
                <a:latin typeface="Georgia" panose="02040502050405020303" pitchFamily="18" charset="0"/>
              </a:defRPr>
            </a:lvl5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08015B92-53CB-F04C-B91F-8A6B622FB71F}"/>
              </a:ext>
            </a:extLst>
          </p:cNvPr>
          <p:cNvPicPr>
            <a:picLocks noChangeAspect="1"/>
          </p:cNvPicPr>
          <p:nvPr userDrawn="1"/>
        </p:nvPicPr>
        <p:blipFill>
          <a:blip r:embed="rId3"/>
          <a:stretch>
            <a:fillRect/>
          </a:stretch>
        </p:blipFill>
        <p:spPr>
          <a:xfrm>
            <a:off x="848868" y="6225854"/>
            <a:ext cx="1752600" cy="381000"/>
          </a:xfrm>
          <a:prstGeom prst="rect">
            <a:avLst/>
          </a:prstGeom>
        </p:spPr>
      </p:pic>
      <p:sp>
        <p:nvSpPr>
          <p:cNvPr id="9" name="Slide Number Placeholder 5">
            <a:extLst>
              <a:ext uri="{FF2B5EF4-FFF2-40B4-BE49-F238E27FC236}">
                <a16:creationId xmlns:a16="http://schemas.microsoft.com/office/drawing/2014/main" id="{FE64407E-6D02-114E-9501-FAD6F5B42F89}"/>
              </a:ext>
            </a:extLst>
          </p:cNvPr>
          <p:cNvSpPr>
            <a:spLocks noGrp="1"/>
          </p:cNvSpPr>
          <p:nvPr>
            <p:ph type="sldNum" sz="quarter" idx="12"/>
          </p:nvPr>
        </p:nvSpPr>
        <p:spPr>
          <a:xfrm>
            <a:off x="8610600" y="6281044"/>
            <a:ext cx="2743200" cy="365125"/>
          </a:xfrm>
          <a:prstGeom prst="rect">
            <a:avLst/>
          </a:prstGeom>
        </p:spPr>
        <p:txBody>
          <a:bodyPr/>
          <a:lstStyle>
            <a:lvl1pPr>
              <a:defRPr b="1" i="0">
                <a:solidFill>
                  <a:srgbClr val="0C2340"/>
                </a:solidFill>
                <a:latin typeface="Helvetica" pitchFamily="2" charset="0"/>
              </a:defRPr>
            </a:lvl1pPr>
          </a:lstStyle>
          <a:p>
            <a:fld id="{EAC521D8-0276-7043-A50F-48E286C59F7E}" type="slidenum">
              <a:rPr lang="en-US" smtClean="0"/>
              <a:pPr/>
              <a:t>‹#›</a:t>
            </a:fld>
            <a:endParaRPr lang="en-US"/>
          </a:p>
        </p:txBody>
      </p:sp>
      <p:sp>
        <p:nvSpPr>
          <p:cNvPr id="6" name="Text Placeholder 5">
            <a:extLst>
              <a:ext uri="{FF2B5EF4-FFF2-40B4-BE49-F238E27FC236}">
                <a16:creationId xmlns:a16="http://schemas.microsoft.com/office/drawing/2014/main" id="{8DA5435B-AF1B-482F-95CE-A235BF5DAC6B}"/>
              </a:ext>
            </a:extLst>
          </p:cNvPr>
          <p:cNvSpPr>
            <a:spLocks noGrp="1"/>
          </p:cNvSpPr>
          <p:nvPr>
            <p:ph type="body" sz="quarter" idx="13" hasCustomPrompt="1"/>
          </p:nvPr>
        </p:nvSpPr>
        <p:spPr>
          <a:xfrm>
            <a:off x="844176" y="1303798"/>
            <a:ext cx="1366080" cy="426527"/>
          </a:xfrm>
        </p:spPr>
        <p:txBody>
          <a:bodyPr wrap="none">
            <a:spAutoFit/>
          </a:bodyPr>
          <a:lstStyle>
            <a:lvl1pPr marL="0" indent="0">
              <a:buNone/>
              <a:defRPr sz="2400" b="0" i="0">
                <a:solidFill>
                  <a:srgbClr val="21B6C1"/>
                </a:solidFill>
                <a:latin typeface="Helvetica" pitchFamily="2" charset="0"/>
              </a:defRPr>
            </a:lvl1pPr>
          </a:lstStyle>
          <a:p>
            <a:pPr lvl="0"/>
            <a:r>
              <a:rPr lang="en-US"/>
              <a:t>Subtitles</a:t>
            </a:r>
          </a:p>
        </p:txBody>
      </p:sp>
    </p:spTree>
    <p:extLst>
      <p:ext uri="{BB962C8B-B14F-4D97-AF65-F5344CB8AC3E}">
        <p14:creationId xmlns:p14="http://schemas.microsoft.com/office/powerpoint/2010/main" val="3077490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82CF1-F5A8-4253-808E-847DE5696D74}"/>
              </a:ext>
            </a:extLst>
          </p:cNvPr>
          <p:cNvPicPr>
            <a:picLocks noChangeAspect="1"/>
          </p:cNvPicPr>
          <p:nvPr userDrawn="1"/>
        </p:nvPicPr>
        <p:blipFill>
          <a:blip r:embed="rId2"/>
          <a:stretch>
            <a:fillRect/>
          </a:stretch>
        </p:blipFill>
        <p:spPr>
          <a:xfrm>
            <a:off x="10838327" y="3952015"/>
            <a:ext cx="2623607" cy="2623607"/>
          </a:xfrm>
          <a:prstGeom prst="rect">
            <a:avLst/>
          </a:prstGeom>
        </p:spPr>
      </p:pic>
      <p:sp>
        <p:nvSpPr>
          <p:cNvPr id="2" name="Title 1">
            <a:extLst>
              <a:ext uri="{FF2B5EF4-FFF2-40B4-BE49-F238E27FC236}">
                <a16:creationId xmlns:a16="http://schemas.microsoft.com/office/drawing/2014/main" id="{C0FE7AD4-8DC1-4349-AF94-71500DC4C4E1}"/>
              </a:ext>
            </a:extLst>
          </p:cNvPr>
          <p:cNvSpPr>
            <a:spLocks noGrp="1"/>
          </p:cNvSpPr>
          <p:nvPr>
            <p:ph type="title" hasCustomPrompt="1"/>
          </p:nvPr>
        </p:nvSpPr>
        <p:spPr>
          <a:xfrm>
            <a:off x="838200" y="688607"/>
            <a:ext cx="2053767" cy="599588"/>
          </a:xfrm>
        </p:spPr>
        <p:txBody>
          <a:bodyPr wrap="none">
            <a:spAutoFit/>
          </a:bodyPr>
          <a:lstStyle>
            <a:lvl1pPr>
              <a:defRPr sz="3600" b="0" i="0">
                <a:latin typeface="brandon_grotesquebold" panose="02000803000000000000" pitchFamily="2" charset="0"/>
              </a:defRPr>
            </a:lvl1pPr>
          </a:lstStyle>
          <a:p>
            <a:r>
              <a:rPr lang="en-US"/>
              <a:t>Main Title</a:t>
            </a:r>
          </a:p>
        </p:txBody>
      </p:sp>
      <p:sp>
        <p:nvSpPr>
          <p:cNvPr id="3" name="Content Placeholder 2">
            <a:extLst>
              <a:ext uri="{FF2B5EF4-FFF2-40B4-BE49-F238E27FC236}">
                <a16:creationId xmlns:a16="http://schemas.microsoft.com/office/drawing/2014/main" id="{CBF154E6-F9F7-2C46-8F1A-1E5B5EF477F2}"/>
              </a:ext>
            </a:extLst>
          </p:cNvPr>
          <p:cNvSpPr>
            <a:spLocks noGrp="1"/>
          </p:cNvSpPr>
          <p:nvPr>
            <p:ph idx="1"/>
          </p:nvPr>
        </p:nvSpPr>
        <p:spPr>
          <a:xfrm>
            <a:off x="832224" y="1846474"/>
            <a:ext cx="10515600" cy="730328"/>
          </a:xfrm>
        </p:spPr>
        <p:txBody>
          <a:bodyPr>
            <a:spAutoFit/>
          </a:bodyPr>
          <a:lstStyle>
            <a:lvl1pPr marL="0" indent="0">
              <a:buFontTx/>
              <a:buNone/>
              <a:defRPr sz="1800" b="0" i="0">
                <a:latin typeface="Georgia" panose="02040502050405020303" pitchFamily="18" charset="0"/>
              </a:defRPr>
            </a:lvl1pPr>
            <a:lvl2pPr>
              <a:buClr>
                <a:srgbClr val="21B6C1"/>
              </a:buClr>
              <a:defRPr sz="1600" b="0" i="0" baseline="0">
                <a:latin typeface="Georgia" panose="02040502050405020303" pitchFamily="18" charset="0"/>
              </a:defRPr>
            </a:lvl2pPr>
            <a:lvl3pPr>
              <a:defRPr sz="1200" b="0" i="0">
                <a:latin typeface="Georgia" panose="02040502050405020303" pitchFamily="18" charset="0"/>
              </a:defRPr>
            </a:lvl3pPr>
            <a:lvl4pPr>
              <a:defRPr sz="1050" b="0" i="0">
                <a:latin typeface="Georgia" panose="02040502050405020303" pitchFamily="18" charset="0"/>
              </a:defRPr>
            </a:lvl4pPr>
            <a:lvl5pPr>
              <a:defRPr sz="1600" b="0" i="0">
                <a:latin typeface="Georgia" panose="02040502050405020303" pitchFamily="18" charset="0"/>
              </a:defRPr>
            </a:lvl5pPr>
          </a:lstStyle>
          <a:p>
            <a:pPr lvl="0"/>
            <a:r>
              <a:rPr lang="en-US"/>
              <a:t>Edit Master text styles</a:t>
            </a:r>
          </a:p>
          <a:p>
            <a:pPr lvl="1"/>
            <a:r>
              <a:rPr lang="en-US"/>
              <a:t>Second level</a:t>
            </a:r>
          </a:p>
        </p:txBody>
      </p:sp>
      <p:pic>
        <p:nvPicPr>
          <p:cNvPr id="8" name="Picture 7">
            <a:extLst>
              <a:ext uri="{FF2B5EF4-FFF2-40B4-BE49-F238E27FC236}">
                <a16:creationId xmlns:a16="http://schemas.microsoft.com/office/drawing/2014/main" id="{08015B92-53CB-F04C-B91F-8A6B622FB71F}"/>
              </a:ext>
            </a:extLst>
          </p:cNvPr>
          <p:cNvPicPr>
            <a:picLocks noChangeAspect="1"/>
          </p:cNvPicPr>
          <p:nvPr userDrawn="1"/>
        </p:nvPicPr>
        <p:blipFill>
          <a:blip r:embed="rId3"/>
          <a:stretch>
            <a:fillRect/>
          </a:stretch>
        </p:blipFill>
        <p:spPr>
          <a:xfrm>
            <a:off x="848868" y="6225854"/>
            <a:ext cx="1752600" cy="381000"/>
          </a:xfrm>
          <a:prstGeom prst="rect">
            <a:avLst/>
          </a:prstGeom>
        </p:spPr>
      </p:pic>
      <p:sp>
        <p:nvSpPr>
          <p:cNvPr id="9" name="Slide Number Placeholder 5">
            <a:extLst>
              <a:ext uri="{FF2B5EF4-FFF2-40B4-BE49-F238E27FC236}">
                <a16:creationId xmlns:a16="http://schemas.microsoft.com/office/drawing/2014/main" id="{FE64407E-6D02-114E-9501-FAD6F5B42F89}"/>
              </a:ext>
            </a:extLst>
          </p:cNvPr>
          <p:cNvSpPr>
            <a:spLocks noGrp="1"/>
          </p:cNvSpPr>
          <p:nvPr>
            <p:ph type="sldNum" sz="quarter" idx="12"/>
          </p:nvPr>
        </p:nvSpPr>
        <p:spPr>
          <a:xfrm>
            <a:off x="8610600" y="6281044"/>
            <a:ext cx="2743200" cy="365125"/>
          </a:xfrm>
        </p:spPr>
        <p:txBody>
          <a:bodyPr/>
          <a:lstStyle>
            <a:lvl1pPr>
              <a:defRPr b="1" i="0">
                <a:solidFill>
                  <a:srgbClr val="0C2340"/>
                </a:solidFill>
                <a:latin typeface="brandon_grotesquebold" panose="020B0604020202020204" charset="0"/>
              </a:defRPr>
            </a:lvl1pPr>
          </a:lstStyle>
          <a:p>
            <a:fld id="{EAC521D8-0276-7043-A50F-48E286C59F7E}" type="slidenum">
              <a:rPr lang="en-US" smtClean="0"/>
              <a:pPr/>
              <a:t>‹#›</a:t>
            </a:fld>
            <a:endParaRPr lang="en-US"/>
          </a:p>
        </p:txBody>
      </p:sp>
      <p:sp>
        <p:nvSpPr>
          <p:cNvPr id="6" name="Text Placeholder 5">
            <a:extLst>
              <a:ext uri="{FF2B5EF4-FFF2-40B4-BE49-F238E27FC236}">
                <a16:creationId xmlns:a16="http://schemas.microsoft.com/office/drawing/2014/main" id="{8DA5435B-AF1B-482F-95CE-A235BF5DAC6B}"/>
              </a:ext>
            </a:extLst>
          </p:cNvPr>
          <p:cNvSpPr>
            <a:spLocks noGrp="1"/>
          </p:cNvSpPr>
          <p:nvPr>
            <p:ph type="body" sz="quarter" idx="13" hasCustomPrompt="1"/>
          </p:nvPr>
        </p:nvSpPr>
        <p:spPr>
          <a:xfrm>
            <a:off x="844176" y="1303798"/>
            <a:ext cx="1268296" cy="496996"/>
          </a:xfrm>
        </p:spPr>
        <p:txBody>
          <a:bodyPr wrap="none">
            <a:spAutoFit/>
          </a:bodyPr>
          <a:lstStyle>
            <a:lvl1pPr marL="0" indent="0">
              <a:buNone/>
              <a:defRPr sz="2400">
                <a:solidFill>
                  <a:srgbClr val="21B6C1"/>
                </a:solidFill>
                <a:latin typeface="brandon_grotesquebold" panose="020B0604020202020204" charset="0"/>
              </a:defRPr>
            </a:lvl1pPr>
          </a:lstStyle>
          <a:p>
            <a:pPr lvl="0"/>
            <a:r>
              <a:rPr lang="en-US"/>
              <a:t>Subtitles</a:t>
            </a:r>
          </a:p>
        </p:txBody>
      </p:sp>
      <p:pic>
        <p:nvPicPr>
          <p:cNvPr id="4" name="Image" descr="Image">
            <a:extLst>
              <a:ext uri="{FF2B5EF4-FFF2-40B4-BE49-F238E27FC236}">
                <a16:creationId xmlns:a16="http://schemas.microsoft.com/office/drawing/2014/main" id="{86C33303-6213-793A-DCC1-C4691BBF4EB3}"/>
              </a:ext>
            </a:extLst>
          </p:cNvPr>
          <p:cNvPicPr>
            <a:picLocks noChangeAspect="1"/>
          </p:cNvPicPr>
          <p:nvPr userDrawn="1"/>
        </p:nvPicPr>
        <p:blipFill>
          <a:blip r:embed="rId4"/>
          <a:stretch>
            <a:fillRect/>
          </a:stretch>
        </p:blipFill>
        <p:spPr>
          <a:xfrm>
            <a:off x="2805222" y="6225173"/>
            <a:ext cx="2443786" cy="381681"/>
          </a:xfrm>
          <a:prstGeom prst="rect">
            <a:avLst/>
          </a:prstGeom>
          <a:ln w="12700">
            <a:miter lim="400000"/>
          </a:ln>
        </p:spPr>
      </p:pic>
    </p:spTree>
    <p:extLst>
      <p:ext uri="{BB962C8B-B14F-4D97-AF65-F5344CB8AC3E}">
        <p14:creationId xmlns:p14="http://schemas.microsoft.com/office/powerpoint/2010/main" val="10206153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Header - Two 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140DE0-6B18-3C80-DE39-7BFB23CC4D3F}"/>
              </a:ext>
            </a:extLst>
          </p:cNvPr>
          <p:cNvSpPr/>
          <p:nvPr userDrawn="1"/>
        </p:nvSpPr>
        <p:spPr>
          <a:xfrm>
            <a:off x="0" y="1"/>
            <a:ext cx="12192000" cy="1151772"/>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hasCustomPrompt="1"/>
          </p:nvPr>
        </p:nvSpPr>
        <p:spPr>
          <a:xfrm>
            <a:off x="839787" y="1555218"/>
            <a:ext cx="5180013" cy="426527"/>
          </a:xfrm>
          <a:prstGeom prst="rect">
            <a:avLst/>
          </a:prstGeom>
        </p:spPr>
        <p:txBody>
          <a:bodyPr vert="horz" wrap="square" lIns="91440" tIns="45720" rIns="91440" bIns="45720" rtlCol="0">
            <a:spAutoFit/>
          </a:bodyPr>
          <a:lstStyle>
            <a:lvl1pPr marL="0" indent="0">
              <a:buNone/>
              <a:defRPr lang="en-US" sz="2400" b="0" i="0">
                <a:solidFill>
                  <a:schemeClr val="bg2"/>
                </a:solidFill>
                <a:latin typeface="Atkinson Hyperlegible" pitchFamily="2" charset="77"/>
              </a:defRPr>
            </a:lvl1pPr>
          </a:lstStyle>
          <a:p>
            <a:pPr lvl="0"/>
            <a:r>
              <a:rPr lang="en-US"/>
              <a:t>Subtitles</a:t>
            </a:r>
          </a:p>
        </p:txBody>
      </p:sp>
      <p:sp>
        <p:nvSpPr>
          <p:cNvPr id="4" name="Content Placeholder 3"/>
          <p:cNvSpPr>
            <a:spLocks noGrp="1"/>
          </p:cNvSpPr>
          <p:nvPr>
            <p:ph sz="half" idx="2" hasCustomPrompt="1"/>
          </p:nvPr>
        </p:nvSpPr>
        <p:spPr>
          <a:xfrm>
            <a:off x="839788" y="2379130"/>
            <a:ext cx="5157787" cy="1200970"/>
          </a:xfrm>
          <a:prstGeom prst="rect">
            <a:avLst/>
          </a:prstGeom>
        </p:spPr>
        <p:txBody>
          <a:bodyPr vert="horz" lIns="91440" tIns="45720" rIns="91440" bIns="45720" rtlCol="0">
            <a:spAutoFit/>
          </a:bodyPr>
          <a:lstStyle>
            <a:lvl1pPr>
              <a:defRPr lang="en-US" sz="1800" b="0" i="0" dirty="0" smtClean="0">
                <a:latin typeface="Atkinson Hyperlegible" pitchFamily="2" charset="77"/>
              </a:defRPr>
            </a:lvl1pPr>
            <a:lvl2pPr>
              <a:defRPr lang="en-US" sz="1600" b="0" i="0" baseline="0" dirty="0">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a:t>
            </a:r>
            <a:r>
              <a:rPr lang="en-US" err="1"/>
              <a:t>Masater</a:t>
            </a:r>
            <a:r>
              <a:rPr lang="en-US"/>
              <a:t>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5" name="Text Placeholder 4"/>
          <p:cNvSpPr>
            <a:spLocks noGrp="1"/>
          </p:cNvSpPr>
          <p:nvPr>
            <p:ph type="body" sz="quarter" idx="3" hasCustomPrompt="1"/>
          </p:nvPr>
        </p:nvSpPr>
        <p:spPr>
          <a:xfrm>
            <a:off x="6172199" y="1555218"/>
            <a:ext cx="5180013" cy="426527"/>
          </a:xfrm>
          <a:prstGeom prst="rect">
            <a:avLst/>
          </a:prstGeom>
        </p:spPr>
        <p:txBody>
          <a:bodyPr vert="horz" wrap="square" lIns="91440" tIns="45720" rIns="91440" bIns="45720" rtlCol="0">
            <a:spAutoFit/>
          </a:bodyPr>
          <a:lstStyle>
            <a:lvl1pPr marL="0" indent="0">
              <a:buNone/>
              <a:defRPr lang="en-US" sz="2400" b="0" i="0">
                <a:solidFill>
                  <a:schemeClr val="bg2"/>
                </a:solidFill>
                <a:latin typeface="Atkinson Hyperlegible" pitchFamily="2" charset="77"/>
              </a:defRPr>
            </a:lvl1pPr>
          </a:lstStyle>
          <a:p>
            <a:pPr lvl="0"/>
            <a:r>
              <a:rPr lang="en-US"/>
              <a:t>Subtitles</a:t>
            </a:r>
          </a:p>
        </p:txBody>
      </p:sp>
      <p:sp>
        <p:nvSpPr>
          <p:cNvPr id="6" name="Content Placeholder 5"/>
          <p:cNvSpPr>
            <a:spLocks noGrp="1"/>
          </p:cNvSpPr>
          <p:nvPr>
            <p:ph sz="quarter" idx="4" hasCustomPrompt="1"/>
          </p:nvPr>
        </p:nvSpPr>
        <p:spPr>
          <a:xfrm>
            <a:off x="6172200" y="2379130"/>
            <a:ext cx="5183188" cy="1228670"/>
          </a:xfrm>
          <a:prstGeom prst="rect">
            <a:avLst/>
          </a:prstGeom>
        </p:spPr>
        <p:txBody>
          <a:bodyPr vert="horz" lIns="91440" tIns="45720" rIns="91440" bIns="45720" rtlCol="0">
            <a:spAutoFit/>
          </a:bodyPr>
          <a:lstStyle>
            <a:lvl1pPr>
              <a:defRPr lang="en-US" sz="1800" b="0" i="0" dirty="0" smtClean="0">
                <a:latin typeface="Atkinson Hyperlegible" pitchFamily="2" charset="77"/>
              </a:defRPr>
            </a:lvl1pPr>
            <a:lvl2pPr>
              <a:defRPr lang="en-US" sz="1600" b="0" i="0" baseline="0" dirty="0">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Master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9" name="Slide Number Placeholder 8"/>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sp>
        <p:nvSpPr>
          <p:cNvPr id="12" name="Title 1">
            <a:extLst>
              <a:ext uri="{FF2B5EF4-FFF2-40B4-BE49-F238E27FC236}">
                <a16:creationId xmlns:a16="http://schemas.microsoft.com/office/drawing/2014/main" id="{5C2FD5C3-66CC-F136-4064-8A89356B1784}"/>
              </a:ext>
            </a:extLst>
          </p:cNvPr>
          <p:cNvSpPr>
            <a:spLocks noGrp="1"/>
          </p:cNvSpPr>
          <p:nvPr>
            <p:ph type="title" hasCustomPrompt="1"/>
          </p:nvPr>
        </p:nvSpPr>
        <p:spPr>
          <a:xfrm>
            <a:off x="439189" y="280421"/>
            <a:ext cx="9195262" cy="707758"/>
          </a:xfrm>
        </p:spPr>
        <p:txBody>
          <a:bodyPr vert="horz" wrap="square" lIns="91440" tIns="45720" rIns="91440" bIns="45720" rtlCol="0" anchor="t" anchorCtr="0">
            <a:spAutoFit/>
          </a:bodyPr>
          <a:lstStyle>
            <a:lvl1pPr>
              <a:defRPr lang="en-US" sz="4400" b="1" i="0" dirty="0">
                <a:solidFill>
                  <a:schemeClr val="bg1"/>
                </a:solidFill>
                <a:latin typeface="Atkinson Hyperlegible" pitchFamily="2" charset="77"/>
              </a:defRPr>
            </a:lvl1pPr>
          </a:lstStyle>
          <a:p>
            <a:pPr lvl="0"/>
            <a:r>
              <a:rPr lang="en-US"/>
              <a:t>Main Title</a:t>
            </a:r>
          </a:p>
        </p:txBody>
      </p:sp>
      <p:pic>
        <p:nvPicPr>
          <p:cNvPr id="2" name="Picture 1">
            <a:extLst>
              <a:ext uri="{FF2B5EF4-FFF2-40B4-BE49-F238E27FC236}">
                <a16:creationId xmlns:a16="http://schemas.microsoft.com/office/drawing/2014/main" id="{5D02D9BC-7426-90A6-B747-94CE12E4BF35}"/>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11" name="Picture 10" descr="A black background with a black square">
            <a:extLst>
              <a:ext uri="{FF2B5EF4-FFF2-40B4-BE49-F238E27FC236}">
                <a16:creationId xmlns:a16="http://schemas.microsoft.com/office/drawing/2014/main" id="{7AD3E796-5FC4-169B-B5DC-3C2EDE8B00FB}"/>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137653961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hite Header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8084"/>
            <a:ext cx="10515600" cy="707758"/>
          </a:xfrm>
        </p:spPr>
        <p:txBody>
          <a:bodyPr vert="horz" wrap="square" lIns="91440" tIns="45720" rIns="91440" bIns="45720" rtlCol="0" anchor="t" anchorCtr="0">
            <a:spAutoFit/>
          </a:bodyPr>
          <a:lstStyle>
            <a:lvl1pPr>
              <a:defRPr lang="en-US" b="1" i="0" dirty="0">
                <a:solidFill>
                  <a:srgbClr val="0C2340"/>
                </a:solidFill>
                <a:latin typeface="Atkinson Hyperlegible" pitchFamily="2" charset="77"/>
              </a:defRPr>
            </a:lvl1pPr>
          </a:lstStyle>
          <a:p>
            <a:pPr lvl="0"/>
            <a:r>
              <a:rPr lang="en-US"/>
              <a:t>Main Title</a:t>
            </a:r>
          </a:p>
        </p:txBody>
      </p:sp>
      <p:sp>
        <p:nvSpPr>
          <p:cNvPr id="3" name="Content Placeholder 2"/>
          <p:cNvSpPr>
            <a:spLocks noGrp="1"/>
          </p:cNvSpPr>
          <p:nvPr>
            <p:ph idx="1" hasCustomPrompt="1"/>
          </p:nvPr>
        </p:nvSpPr>
        <p:spPr>
          <a:xfrm>
            <a:off x="838200" y="1699681"/>
            <a:ext cx="10515600" cy="1226490"/>
          </a:xfrm>
          <a:prstGeom prst="rect">
            <a:avLst/>
          </a:prstGeom>
        </p:spPr>
        <p:txBody>
          <a:bodyPr vert="horz" lIns="91440" tIns="45720" rIns="91440" bIns="45720" rtlCol="0">
            <a:spAutoFit/>
          </a:bodyPr>
          <a:lstStyle>
            <a:lvl1pPr>
              <a:defRPr lang="en-US" sz="1800" b="0" i="0" dirty="0" smtClean="0">
                <a:solidFill>
                  <a:schemeClr val="accent5">
                    <a:lumMod val="10000"/>
                  </a:schemeClr>
                </a:solidFill>
                <a:latin typeface="Atkinson Hyperlegible" pitchFamily="2" charset="77"/>
              </a:defRPr>
            </a:lvl1pPr>
            <a:lvl2pPr>
              <a:defRPr lang="en-US" sz="1600" b="0" i="0" baseline="0" dirty="0">
                <a:solidFill>
                  <a:schemeClr val="accent5">
                    <a:lumMod val="10000"/>
                  </a:schemeClr>
                </a:solidFill>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Master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6" name="Slide Number Placeholder 5"/>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4" name="Picture 3">
            <a:extLst>
              <a:ext uri="{FF2B5EF4-FFF2-40B4-BE49-F238E27FC236}">
                <a16:creationId xmlns:a16="http://schemas.microsoft.com/office/drawing/2014/main" id="{BAA6DD76-BE47-8EE4-5111-436275F69EF0}"/>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5" name="Picture 4" descr="A black background with a black square">
            <a:extLst>
              <a:ext uri="{FF2B5EF4-FFF2-40B4-BE49-F238E27FC236}">
                <a16:creationId xmlns:a16="http://schemas.microsoft.com/office/drawing/2014/main" id="{F89924A6-EF32-2A42-6A56-8D33CF7E6EA4}"/>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425876232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White Header -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548083"/>
            <a:ext cx="10514012" cy="707758"/>
          </a:xfrm>
        </p:spPr>
        <p:txBody>
          <a:bodyPr vert="horz" wrap="square" lIns="91440" tIns="45720" rIns="91440" bIns="45720" rtlCol="0" anchor="t" anchorCtr="0">
            <a:spAutoFit/>
          </a:bodyPr>
          <a:lstStyle>
            <a:lvl1pPr>
              <a:defRPr lang="en-US" b="1" i="0" dirty="0">
                <a:solidFill>
                  <a:srgbClr val="0C2340"/>
                </a:solidFill>
                <a:latin typeface="Atkinson Hyperlegible" pitchFamily="2" charset="77"/>
              </a:defRPr>
            </a:lvl1pPr>
          </a:lstStyle>
          <a:p>
            <a:pPr lvl="0"/>
            <a:r>
              <a:rPr lang="en-US"/>
              <a:t>Main Title</a:t>
            </a:r>
          </a:p>
        </p:txBody>
      </p:sp>
      <p:sp>
        <p:nvSpPr>
          <p:cNvPr id="3" name="Text Placeholder 2"/>
          <p:cNvSpPr>
            <a:spLocks noGrp="1"/>
          </p:cNvSpPr>
          <p:nvPr>
            <p:ph type="body" idx="1" hasCustomPrompt="1"/>
          </p:nvPr>
        </p:nvSpPr>
        <p:spPr>
          <a:xfrm>
            <a:off x="839787" y="1555218"/>
            <a:ext cx="5180013" cy="426527"/>
          </a:xfrm>
          <a:prstGeom prst="rect">
            <a:avLst/>
          </a:prstGeom>
        </p:spPr>
        <p:txBody>
          <a:bodyPr vert="horz" wrap="square" lIns="91440" tIns="45720" rIns="91440" bIns="45720" rtlCol="0">
            <a:spAutoFit/>
          </a:bodyPr>
          <a:lstStyle>
            <a:lvl1pPr marL="0" indent="0">
              <a:buNone/>
              <a:defRPr lang="en-US" sz="2400" b="0" i="0">
                <a:solidFill>
                  <a:schemeClr val="bg2"/>
                </a:solidFill>
                <a:latin typeface="Atkinson Hyperlegible" pitchFamily="2" charset="77"/>
              </a:defRPr>
            </a:lvl1pPr>
          </a:lstStyle>
          <a:p>
            <a:pPr lvl="0"/>
            <a:r>
              <a:rPr lang="en-US"/>
              <a:t>Subtitles</a:t>
            </a:r>
          </a:p>
        </p:txBody>
      </p:sp>
      <p:sp>
        <p:nvSpPr>
          <p:cNvPr id="4" name="Content Placeholder 3"/>
          <p:cNvSpPr>
            <a:spLocks noGrp="1"/>
          </p:cNvSpPr>
          <p:nvPr>
            <p:ph sz="half" idx="2" hasCustomPrompt="1"/>
          </p:nvPr>
        </p:nvSpPr>
        <p:spPr>
          <a:xfrm>
            <a:off x="839788" y="2379130"/>
            <a:ext cx="5157787" cy="1200970"/>
          </a:xfrm>
          <a:prstGeom prst="rect">
            <a:avLst/>
          </a:prstGeom>
        </p:spPr>
        <p:txBody>
          <a:bodyPr vert="horz" lIns="91440" tIns="45720" rIns="91440" bIns="45720" rtlCol="0">
            <a:spAutoFit/>
          </a:bodyPr>
          <a:lstStyle>
            <a:lvl1pPr>
              <a:defRPr lang="en-US" sz="1800" b="0" i="0" dirty="0" smtClean="0">
                <a:latin typeface="Atkinson Hyperlegible" pitchFamily="2" charset="77"/>
              </a:defRPr>
            </a:lvl1pPr>
            <a:lvl2pPr>
              <a:defRPr lang="en-US" sz="1600" b="0" i="0" baseline="0" dirty="0">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Master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5" name="Text Placeholder 4"/>
          <p:cNvSpPr>
            <a:spLocks noGrp="1"/>
          </p:cNvSpPr>
          <p:nvPr>
            <p:ph type="body" sz="quarter" idx="3" hasCustomPrompt="1"/>
          </p:nvPr>
        </p:nvSpPr>
        <p:spPr>
          <a:xfrm>
            <a:off x="6172199" y="1555218"/>
            <a:ext cx="5180013" cy="426527"/>
          </a:xfrm>
          <a:prstGeom prst="rect">
            <a:avLst/>
          </a:prstGeom>
        </p:spPr>
        <p:txBody>
          <a:bodyPr vert="horz" wrap="square" lIns="91440" tIns="45720" rIns="91440" bIns="45720" rtlCol="0">
            <a:spAutoFit/>
          </a:bodyPr>
          <a:lstStyle>
            <a:lvl1pPr marL="0" indent="0">
              <a:buNone/>
              <a:defRPr lang="en-US" sz="2400" b="0" i="0">
                <a:solidFill>
                  <a:schemeClr val="bg2"/>
                </a:solidFill>
                <a:latin typeface="Atkinson Hyperlegible" pitchFamily="2" charset="77"/>
              </a:defRPr>
            </a:lvl1pPr>
          </a:lstStyle>
          <a:p>
            <a:pPr lvl="0"/>
            <a:r>
              <a:rPr lang="en-US"/>
              <a:t>Subtitles</a:t>
            </a:r>
          </a:p>
        </p:txBody>
      </p:sp>
      <p:sp>
        <p:nvSpPr>
          <p:cNvPr id="6" name="Content Placeholder 5"/>
          <p:cNvSpPr>
            <a:spLocks noGrp="1"/>
          </p:cNvSpPr>
          <p:nvPr>
            <p:ph sz="quarter" idx="4" hasCustomPrompt="1"/>
          </p:nvPr>
        </p:nvSpPr>
        <p:spPr>
          <a:xfrm>
            <a:off x="6172200" y="2379130"/>
            <a:ext cx="5183188" cy="1228670"/>
          </a:xfrm>
          <a:prstGeom prst="rect">
            <a:avLst/>
          </a:prstGeom>
        </p:spPr>
        <p:txBody>
          <a:bodyPr vert="horz" lIns="91440" tIns="45720" rIns="91440" bIns="45720" rtlCol="0">
            <a:spAutoFit/>
          </a:bodyPr>
          <a:lstStyle>
            <a:lvl1pPr>
              <a:defRPr lang="en-US" sz="1800" b="0" i="0" dirty="0" smtClean="0">
                <a:latin typeface="Atkinson Hyperlegible" pitchFamily="2" charset="77"/>
              </a:defRPr>
            </a:lvl1pPr>
            <a:lvl2pPr>
              <a:defRPr lang="en-US" sz="1600" b="0" i="0" baseline="0" dirty="0">
                <a:latin typeface="Atkinson Hyperlegible" pitchFamily="2" charset="77"/>
              </a:defRPr>
            </a:lvl2pPr>
            <a:lvl3pPr marL="1143000" indent="-228600">
              <a:buFont typeface="Courier New" panose="02070309020205020404" pitchFamily="49" charset="0"/>
              <a:buChar char="o"/>
              <a:defRPr sz="1600">
                <a:latin typeface="Atkinson Hyperlegible" pitchFamily="2" charset="77"/>
              </a:defRPr>
            </a:lvl3pPr>
            <a:lvl4pPr marL="1600200" indent="-228600">
              <a:buSzPct val="80000"/>
              <a:buFont typeface="Wingdings" pitchFamily="2" charset="2"/>
              <a:buChar char="Ø"/>
              <a:defRPr sz="1600">
                <a:latin typeface="Atkinson Hyperlegible" pitchFamily="2" charset="77"/>
              </a:defRPr>
            </a:lvl4pPr>
          </a:lstStyle>
          <a:p>
            <a:pPr marL="0" lvl="0" indent="0">
              <a:buFontTx/>
              <a:buNone/>
            </a:pPr>
            <a:r>
              <a:rPr lang="en-US"/>
              <a:t>Edit Master text styles</a:t>
            </a:r>
          </a:p>
          <a:p>
            <a:pPr lvl="1">
              <a:buClr>
                <a:srgbClr val="21B6C1"/>
              </a:buClr>
            </a:pPr>
            <a:r>
              <a:rPr lang="en-US"/>
              <a:t>Second level</a:t>
            </a:r>
          </a:p>
          <a:p>
            <a:pPr lvl="2">
              <a:buClr>
                <a:srgbClr val="21B6C1"/>
              </a:buClr>
            </a:pPr>
            <a:r>
              <a:rPr lang="en-US"/>
              <a:t>Third level</a:t>
            </a:r>
          </a:p>
          <a:p>
            <a:pPr lvl="3">
              <a:buClr>
                <a:srgbClr val="21B6C1"/>
              </a:buClr>
            </a:pPr>
            <a:r>
              <a:rPr lang="en-US"/>
              <a:t>Fourth level</a:t>
            </a:r>
          </a:p>
        </p:txBody>
      </p:sp>
      <p:sp>
        <p:nvSpPr>
          <p:cNvPr id="9" name="Slide Number Placeholder 8"/>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8" name="Picture 7">
            <a:extLst>
              <a:ext uri="{FF2B5EF4-FFF2-40B4-BE49-F238E27FC236}">
                <a16:creationId xmlns:a16="http://schemas.microsoft.com/office/drawing/2014/main" id="{4A413A15-F443-BE44-C08D-2DD02B36BAD1}"/>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10" name="Picture 9" descr="A black background with a black square">
            <a:extLst>
              <a:ext uri="{FF2B5EF4-FFF2-40B4-BE49-F238E27FC236}">
                <a16:creationId xmlns:a16="http://schemas.microsoft.com/office/drawing/2014/main" id="{69F236E4-10B9-C4EE-46D0-EC5E35295440}"/>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391913734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48084"/>
            <a:ext cx="10515600" cy="707758"/>
          </a:xfrm>
        </p:spPr>
        <p:txBody>
          <a:bodyPr vert="horz" wrap="square" lIns="91440" tIns="45720" rIns="91440" bIns="45720" rtlCol="0" anchor="t" anchorCtr="0">
            <a:spAutoFit/>
          </a:bodyPr>
          <a:lstStyle>
            <a:lvl1pPr>
              <a:defRPr lang="en-US" b="1" i="0" dirty="0">
                <a:solidFill>
                  <a:srgbClr val="0C2340"/>
                </a:solidFill>
                <a:latin typeface="Atkinson Hyperlegible" pitchFamily="2" charset="77"/>
              </a:defRPr>
            </a:lvl1pPr>
          </a:lstStyle>
          <a:p>
            <a:pPr lvl="0"/>
            <a:r>
              <a:rPr lang="en-US"/>
              <a:t>Main Title</a:t>
            </a:r>
          </a:p>
        </p:txBody>
      </p:sp>
      <p:sp>
        <p:nvSpPr>
          <p:cNvPr id="5" name="Slide Number Placeholder 4"/>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pic>
        <p:nvPicPr>
          <p:cNvPr id="4" name="Picture 3">
            <a:extLst>
              <a:ext uri="{FF2B5EF4-FFF2-40B4-BE49-F238E27FC236}">
                <a16:creationId xmlns:a16="http://schemas.microsoft.com/office/drawing/2014/main" id="{13304D84-DCE4-79B6-4AA3-E4BAA6A0B60F}"/>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6" name="Picture 5" descr="A black background with a black square">
            <a:extLst>
              <a:ext uri="{FF2B5EF4-FFF2-40B4-BE49-F238E27FC236}">
                <a16:creationId xmlns:a16="http://schemas.microsoft.com/office/drawing/2014/main" id="{2DD1A9C7-E2DA-177E-027D-BCC9AD6A8EDB}"/>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315074332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CHAR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548084"/>
            <a:ext cx="10558463" cy="707758"/>
          </a:xfrm>
        </p:spPr>
        <p:txBody>
          <a:bodyPr vert="horz" wrap="square" lIns="91440" tIns="45720" rIns="91440" bIns="45720" rtlCol="0" anchor="t" anchorCtr="0">
            <a:spAutoFit/>
          </a:bodyPr>
          <a:lstStyle>
            <a:lvl1pPr>
              <a:defRPr lang="en-US" b="1" i="0" dirty="0">
                <a:solidFill>
                  <a:srgbClr val="0C2340"/>
                </a:solidFill>
                <a:latin typeface="Atkinson Hyperlegible" pitchFamily="2" charset="77"/>
              </a:defRPr>
            </a:lvl1pPr>
          </a:lstStyle>
          <a:p>
            <a:pPr lvl="0"/>
            <a:r>
              <a:rPr lang="en-US"/>
              <a:t>Main Title</a:t>
            </a:r>
          </a:p>
        </p:txBody>
      </p:sp>
      <p:sp>
        <p:nvSpPr>
          <p:cNvPr id="5" name="Chart Placeholder 4">
            <a:extLst>
              <a:ext uri="{FF2B5EF4-FFF2-40B4-BE49-F238E27FC236}">
                <a16:creationId xmlns:a16="http://schemas.microsoft.com/office/drawing/2014/main" id="{B1A94ED0-4D64-D8CA-D569-1CF6AF4DC936}"/>
              </a:ext>
            </a:extLst>
          </p:cNvPr>
          <p:cNvSpPr>
            <a:spLocks noGrp="1"/>
          </p:cNvSpPr>
          <p:nvPr>
            <p:ph type="chart" sz="quarter" idx="10"/>
          </p:nvPr>
        </p:nvSpPr>
        <p:spPr>
          <a:xfrm>
            <a:off x="849313" y="1590675"/>
            <a:ext cx="10547350" cy="4319588"/>
          </a:xfrm>
          <a:prstGeom prst="rect">
            <a:avLst/>
          </a:prstGeom>
        </p:spPr>
        <p:txBody>
          <a:bodyPr/>
          <a:lstStyle/>
          <a:p>
            <a:r>
              <a:rPr lang="en-US"/>
              <a:t>Click icon to add chart</a:t>
            </a:r>
          </a:p>
        </p:txBody>
      </p:sp>
      <p:sp>
        <p:nvSpPr>
          <p:cNvPr id="8" name="Slide Number Placeholder 7">
            <a:extLst>
              <a:ext uri="{FF2B5EF4-FFF2-40B4-BE49-F238E27FC236}">
                <a16:creationId xmlns:a16="http://schemas.microsoft.com/office/drawing/2014/main" id="{3DF69A5C-5551-6A28-507E-CD9CB6F4FFE6}"/>
              </a:ext>
            </a:extLst>
          </p:cNvPr>
          <p:cNvSpPr>
            <a:spLocks noGrp="1"/>
          </p:cNvSpPr>
          <p:nvPr>
            <p:ph type="sldNum" sz="quarter" idx="13"/>
          </p:nvPr>
        </p:nvSpPr>
        <p:spPr/>
        <p:txBody>
          <a:bodyPr/>
          <a:lstStyle/>
          <a:p>
            <a:fld id="{EAC521D8-0276-7043-A50F-48E286C59F7E}" type="slidenum">
              <a:rPr lang="en-US" smtClean="0"/>
              <a:pPr/>
              <a:t>‹#›</a:t>
            </a:fld>
            <a:endParaRPr lang="en-US"/>
          </a:p>
        </p:txBody>
      </p:sp>
      <p:pic>
        <p:nvPicPr>
          <p:cNvPr id="3" name="Picture 2">
            <a:extLst>
              <a:ext uri="{FF2B5EF4-FFF2-40B4-BE49-F238E27FC236}">
                <a16:creationId xmlns:a16="http://schemas.microsoft.com/office/drawing/2014/main" id="{8B650F9E-43EB-5C8F-5600-18D5EA1498BB}"/>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6" name="Picture 5" descr="A black background with a black square">
            <a:extLst>
              <a:ext uri="{FF2B5EF4-FFF2-40B4-BE49-F238E27FC236}">
                <a16:creationId xmlns:a16="http://schemas.microsoft.com/office/drawing/2014/main" id="{6390C5D1-79CB-A005-0C4B-53F350A56215}"/>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399080365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b="0" i="0">
                <a:latin typeface="Atkinson Hyperlegible" pitchFamily="2" charset="77"/>
              </a:defRPr>
            </a:lvl1pPr>
          </a:lstStyle>
          <a:p>
            <a:fld id="{89C42E98-4098-476D-9833-F58CE30DB6F9}" type="datetimeFigureOut">
              <a:rPr lang="en-US" smtClean="0"/>
              <a:pPr/>
              <a:t>9/4/2025</a:t>
            </a:fld>
            <a:endParaRPr lang="en-US"/>
          </a:p>
        </p:txBody>
      </p:sp>
      <p:sp>
        <p:nvSpPr>
          <p:cNvPr id="3" name="Footer Placeholder 2"/>
          <p:cNvSpPr>
            <a:spLocks noGrp="1"/>
          </p:cNvSpPr>
          <p:nvPr>
            <p:ph type="ftr" sz="quarter" idx="11"/>
          </p:nvPr>
        </p:nvSpPr>
        <p:spPr/>
        <p:txBody>
          <a:bodyPr/>
          <a:lstStyle>
            <a:lvl1pPr>
              <a:defRPr b="0" i="0">
                <a:latin typeface="Atkinson Hyperlegible" pitchFamily="2" charset="77"/>
              </a:defRPr>
            </a:lvl1pPr>
          </a:lstStyle>
          <a:p>
            <a:endParaRPr lang="en-US"/>
          </a:p>
        </p:txBody>
      </p:sp>
      <p:sp>
        <p:nvSpPr>
          <p:cNvPr id="4" name="Slide Number Placeholder 3"/>
          <p:cNvSpPr>
            <a:spLocks noGrp="1"/>
          </p:cNvSpPr>
          <p:nvPr>
            <p:ph type="sldNum" sz="quarter" idx="12"/>
          </p:nvPr>
        </p:nvSpPr>
        <p:spPr/>
        <p:txBody>
          <a:bodyPr/>
          <a:lstStyle>
            <a:lvl1pPr>
              <a:defRPr b="0" i="0">
                <a:latin typeface="Atkinson Hyperlegible" pitchFamily="2" charset="77"/>
              </a:defRPr>
            </a:lvl1pPr>
          </a:lstStyle>
          <a:p>
            <a:fld id="{EAC521D8-0276-7043-A50F-48E286C59F7E}" type="slidenum">
              <a:rPr lang="en-US" smtClean="0"/>
              <a:pPr/>
              <a:t>‹#›</a:t>
            </a:fld>
            <a:endParaRPr lang="en-US"/>
          </a:p>
        </p:txBody>
      </p:sp>
      <p:sp>
        <p:nvSpPr>
          <p:cNvPr id="7" name="Picture Placeholder 6">
            <a:extLst>
              <a:ext uri="{FF2B5EF4-FFF2-40B4-BE49-F238E27FC236}">
                <a16:creationId xmlns:a16="http://schemas.microsoft.com/office/drawing/2014/main" id="{4F7341DD-204A-7920-8FD9-50176A4C284C}"/>
              </a:ext>
            </a:extLst>
          </p:cNvPr>
          <p:cNvSpPr>
            <a:spLocks noGrp="1"/>
          </p:cNvSpPr>
          <p:nvPr>
            <p:ph type="pic" sz="quarter" idx="13"/>
          </p:nvPr>
        </p:nvSpPr>
        <p:spPr>
          <a:xfrm>
            <a:off x="0" y="0"/>
            <a:ext cx="12192000" cy="6858000"/>
          </a:xfrm>
          <a:prstGeom prst="rect">
            <a:avLst/>
          </a:prstGeom>
        </p:spPr>
        <p:txBody>
          <a:bodyPr/>
          <a:lstStyle/>
          <a:p>
            <a:r>
              <a:rPr lang="en-US"/>
              <a:t>Click icon to add picture</a:t>
            </a:r>
          </a:p>
        </p:txBody>
      </p:sp>
      <p:pic>
        <p:nvPicPr>
          <p:cNvPr id="5" name="Picture 4">
            <a:extLst>
              <a:ext uri="{FF2B5EF4-FFF2-40B4-BE49-F238E27FC236}">
                <a16:creationId xmlns:a16="http://schemas.microsoft.com/office/drawing/2014/main" id="{B90E1CEA-7272-EF1B-57BD-99419453B7AC}"/>
              </a:ext>
            </a:extLst>
          </p:cNvPr>
          <p:cNvPicPr>
            <a:picLocks noChangeAspect="1"/>
          </p:cNvPicPr>
          <p:nvPr userDrawn="1"/>
        </p:nvPicPr>
        <p:blipFill>
          <a:blip r:embed="rId2"/>
          <a:stretch>
            <a:fillRect/>
          </a:stretch>
        </p:blipFill>
        <p:spPr>
          <a:xfrm>
            <a:off x="325165" y="6242480"/>
            <a:ext cx="1752600" cy="381000"/>
          </a:xfrm>
          <a:prstGeom prst="rect">
            <a:avLst/>
          </a:prstGeom>
        </p:spPr>
      </p:pic>
      <p:pic>
        <p:nvPicPr>
          <p:cNvPr id="8" name="Picture 7" descr="A black background with a black square">
            <a:extLst>
              <a:ext uri="{FF2B5EF4-FFF2-40B4-BE49-F238E27FC236}">
                <a16:creationId xmlns:a16="http://schemas.microsoft.com/office/drawing/2014/main" id="{02E7527F-CB74-0586-521D-B6DED69FC631}"/>
              </a:ext>
            </a:extLst>
          </p:cNvPr>
          <p:cNvPicPr>
            <a:picLocks noChangeAspect="1"/>
          </p:cNvPicPr>
          <p:nvPr userDrawn="1"/>
        </p:nvPicPr>
        <p:blipFill rotWithShape="1">
          <a:blip r:embed="rId3"/>
          <a:srcRect l="15873"/>
          <a:stretch/>
        </p:blipFill>
        <p:spPr>
          <a:xfrm>
            <a:off x="2366464" y="6219739"/>
            <a:ext cx="2086963" cy="412675"/>
          </a:xfrm>
          <a:prstGeom prst="rect">
            <a:avLst/>
          </a:prstGeom>
        </p:spPr>
      </p:pic>
    </p:spTree>
    <p:extLst>
      <p:ext uri="{BB962C8B-B14F-4D97-AF65-F5344CB8AC3E}">
        <p14:creationId xmlns:p14="http://schemas.microsoft.com/office/powerpoint/2010/main" val="358170928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5BE5-4E93-2AF7-8374-97E3DD72382E}"/>
              </a:ext>
            </a:extLst>
          </p:cNvPr>
          <p:cNvSpPr>
            <a:spLocks noGrp="1"/>
          </p:cNvSpPr>
          <p:nvPr>
            <p:ph type="title" hasCustomPrompt="1"/>
          </p:nvPr>
        </p:nvSpPr>
        <p:spPr>
          <a:xfrm>
            <a:off x="838200" y="3340281"/>
            <a:ext cx="6247223" cy="707758"/>
          </a:xfrm>
        </p:spPr>
        <p:txBody>
          <a:bodyPr/>
          <a:lstStyle>
            <a:lvl1pPr>
              <a:defRPr sz="4400" b="1" i="0">
                <a:solidFill>
                  <a:schemeClr val="tx1"/>
                </a:solidFill>
                <a:latin typeface="Atkinson Hyperlegible" pitchFamily="2" charset="77"/>
              </a:defRPr>
            </a:lvl1pPr>
          </a:lstStyle>
          <a:p>
            <a:r>
              <a:rPr lang="en-US"/>
              <a:t>Click to edit title style</a:t>
            </a:r>
          </a:p>
        </p:txBody>
      </p:sp>
      <p:pic>
        <p:nvPicPr>
          <p:cNvPr id="3" name="Picture 2">
            <a:extLst>
              <a:ext uri="{FF2B5EF4-FFF2-40B4-BE49-F238E27FC236}">
                <a16:creationId xmlns:a16="http://schemas.microsoft.com/office/drawing/2014/main" id="{D80CC47C-53B8-DD95-E477-69200E9182BF}"/>
              </a:ext>
            </a:extLst>
          </p:cNvPr>
          <p:cNvPicPr>
            <a:picLocks noChangeAspect="1"/>
          </p:cNvPicPr>
          <p:nvPr userDrawn="1"/>
        </p:nvPicPr>
        <p:blipFill>
          <a:blip r:embed="rId3"/>
          <a:stretch>
            <a:fillRect/>
          </a:stretch>
        </p:blipFill>
        <p:spPr>
          <a:xfrm>
            <a:off x="325165" y="6242480"/>
            <a:ext cx="1752600" cy="381000"/>
          </a:xfrm>
          <a:prstGeom prst="rect">
            <a:avLst/>
          </a:prstGeom>
        </p:spPr>
      </p:pic>
      <p:pic>
        <p:nvPicPr>
          <p:cNvPr id="4" name="Picture 3" descr="A black background with a black square">
            <a:extLst>
              <a:ext uri="{FF2B5EF4-FFF2-40B4-BE49-F238E27FC236}">
                <a16:creationId xmlns:a16="http://schemas.microsoft.com/office/drawing/2014/main" id="{D35F1C12-D0FA-2B37-18BA-701BB6837C68}"/>
              </a:ext>
            </a:extLst>
          </p:cNvPr>
          <p:cNvPicPr>
            <a:picLocks noChangeAspect="1"/>
          </p:cNvPicPr>
          <p:nvPr userDrawn="1"/>
        </p:nvPicPr>
        <p:blipFill rotWithShape="1">
          <a:blip r:embed="rId4"/>
          <a:srcRect l="15873"/>
          <a:stretch/>
        </p:blipFill>
        <p:spPr>
          <a:xfrm>
            <a:off x="2366464" y="6219739"/>
            <a:ext cx="2086963" cy="412675"/>
          </a:xfrm>
          <a:prstGeom prst="rect">
            <a:avLst/>
          </a:prstGeom>
        </p:spPr>
      </p:pic>
    </p:spTree>
    <p:extLst>
      <p:ext uri="{BB962C8B-B14F-4D97-AF65-F5344CB8AC3E}">
        <p14:creationId xmlns:p14="http://schemas.microsoft.com/office/powerpoint/2010/main" val="23978632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83171"/>
            <a:ext cx="4589718" cy="707758"/>
          </a:xfrm>
          <a:prstGeom prst="rect">
            <a:avLst/>
          </a:prstGeom>
        </p:spPr>
        <p:txBody>
          <a:bodyPr vert="horz" wrap="none" lIns="91440" tIns="45720" rIns="91440" bIns="45720" rtlCol="0" anchor="ctr">
            <a:spAutoFit/>
          </a:bodyPr>
          <a:lstStyle/>
          <a:p>
            <a:pPr lvl="0"/>
            <a:r>
              <a:rPr lang="en-US"/>
              <a:t>Presentation Title</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tkinson Hyperlegible" pitchFamily="2" charset="77"/>
              </a:defRPr>
            </a:lvl1pPr>
          </a:lstStyle>
          <a:p>
            <a:fld id="{89C42E98-4098-476D-9833-F58CE30DB6F9}" type="datetimeFigureOut">
              <a:rPr lang="en-US" smtClean="0"/>
              <a:pPr/>
              <a:t>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tkinson Hyperlegible" pitchFamily="2"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tkinson Hyperlegible" pitchFamily="2" charset="77"/>
              </a:defRPr>
            </a:lvl1pPr>
          </a:lstStyle>
          <a:p>
            <a:fld id="{EAC521D8-0276-7043-A50F-48E286C59F7E}" type="slidenum">
              <a:rPr lang="en-US" smtClean="0"/>
              <a:pPr/>
              <a:t>‹#›</a:t>
            </a:fld>
            <a:endParaRPr lang="en-US"/>
          </a:p>
        </p:txBody>
      </p:sp>
    </p:spTree>
    <p:extLst>
      <p:ext uri="{BB962C8B-B14F-4D97-AF65-F5344CB8AC3E}">
        <p14:creationId xmlns:p14="http://schemas.microsoft.com/office/powerpoint/2010/main" val="2246350197"/>
      </p:ext>
    </p:extLst>
  </p:cSld>
  <p:clrMap bg1="lt1" tx1="dk1" bg2="lt2" tx2="dk2" accent1="accent1" accent2="accent2" accent3="accent3" accent4="accent4" accent5="accent5" accent6="accent6" hlink="hlink" folHlink="folHlink"/>
  <p:sldLayoutIdLst>
    <p:sldLayoutId id="2147483651" r:id="rId1"/>
    <p:sldLayoutId id="2147483801" r:id="rId2"/>
    <p:sldLayoutId id="2147483802" r:id="rId3"/>
    <p:sldLayoutId id="2147483774" r:id="rId4"/>
    <p:sldLayoutId id="2147483777" r:id="rId5"/>
    <p:sldLayoutId id="2147483778" r:id="rId6"/>
    <p:sldLayoutId id="2147483794" r:id="rId7"/>
    <p:sldLayoutId id="2147483779" r:id="rId8"/>
    <p:sldLayoutId id="2147483796" r:id="rId9"/>
    <p:sldLayoutId id="2147483797" r:id="rId10"/>
    <p:sldLayoutId id="2147483798" r:id="rId11"/>
    <p:sldLayoutId id="2147483805" r:id="rId12"/>
    <p:sldLayoutId id="2147483812" r:id="rId13"/>
    <p:sldLayoutId id="2147483807" r:id="rId14"/>
    <p:sldLayoutId id="2147483808" r:id="rId15"/>
    <p:sldLayoutId id="2147483809" r:id="rId16"/>
    <p:sldLayoutId id="2147483810" r:id="rId17"/>
    <p:sldLayoutId id="2147483813" r:id="rId18"/>
    <p:sldLayoutId id="2147483814" r:id="rId19"/>
    <p:sldLayoutId id="2147483815" r:id="rId20"/>
    <p:sldLayoutId id="2147483816" r:id="rId21"/>
  </p:sldLayoutIdLst>
  <p:hf hdr="0" ftr="0" dt="0"/>
  <p:txStyles>
    <p:titleStyle>
      <a:lvl1pPr algn="l" defTabSz="914400" rtl="0" eaLnBrk="1" latinLnBrk="0" hangingPunct="1">
        <a:lnSpc>
          <a:spcPct val="90000"/>
        </a:lnSpc>
        <a:spcBef>
          <a:spcPct val="0"/>
        </a:spcBef>
        <a:buNone/>
        <a:defRPr lang="en-US" sz="4400" b="0" i="0" kern="1200" dirty="0">
          <a:solidFill>
            <a:schemeClr val="tx1"/>
          </a:solidFill>
          <a:latin typeface="Atkinson Hyperlegible"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800" b="0" i="0" kern="1200" dirty="0" smtClean="0">
          <a:solidFill>
            <a:schemeClr val="accent5">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0" i="0" kern="1200" baseline="0" dirty="0">
          <a:solidFill>
            <a:schemeClr val="accent5">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www.cdc.gov/obesity/risk-factors/risk-factors.html" TargetMode="External"/><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7.jpeg"/><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cdc.gov/nchs/pressroom/sosmap/diabetes_mortality/diabetes.htm" TargetMode="External"/><Relationship Id="rId5" Type="http://schemas.openxmlformats.org/officeDocument/2006/relationships/hyperlink" Target="https://www.cdc.gov/nchs/fastats/diabetes.htm" TargetMode="Externa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4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8355-68EC-8EA9-EF94-EC3BFFF9FE7F}"/>
              </a:ext>
            </a:extLst>
          </p:cNvPr>
          <p:cNvSpPr>
            <a:spLocks noGrp="1"/>
          </p:cNvSpPr>
          <p:nvPr>
            <p:ph type="title"/>
          </p:nvPr>
        </p:nvSpPr>
        <p:spPr>
          <a:xfrm>
            <a:off x="1198034" y="865227"/>
            <a:ext cx="8361007" cy="978729"/>
          </a:xfrm>
        </p:spPr>
        <p:txBody>
          <a:bodyPr/>
          <a:lstStyle/>
          <a:p>
            <a:r>
              <a:rPr lang="en-US" sz="3200" dirty="0">
                <a:latin typeface="Atkinson Hyperlegible"/>
              </a:rPr>
              <a:t>Welcome! As we wait for participants to join, </a:t>
            </a:r>
            <a:br>
              <a:rPr lang="en-US" sz="3200" dirty="0">
                <a:latin typeface="Atkinson Hyperlegible"/>
              </a:rPr>
            </a:br>
            <a:r>
              <a:rPr lang="en-US" sz="3200" dirty="0">
                <a:latin typeface="Atkinson Hyperlegible"/>
              </a:rPr>
              <a:t>please complete this Module 1 pre-assessment. </a:t>
            </a:r>
            <a:endParaRPr lang="en-US" sz="3200">
              <a:solidFill>
                <a:srgbClr val="FFFFFF"/>
              </a:solidFill>
              <a:latin typeface="Atkinson Hyperlegible"/>
            </a:endParaRPr>
          </a:p>
        </p:txBody>
      </p:sp>
      <p:pic>
        <p:nvPicPr>
          <p:cNvPr id="3" name="Picture 2" descr="A qr code on a grey background&#10;&#10;AI-generated content may be incorrect.">
            <a:extLst>
              <a:ext uri="{FF2B5EF4-FFF2-40B4-BE49-F238E27FC236}">
                <a16:creationId xmlns:a16="http://schemas.microsoft.com/office/drawing/2014/main" id="{8DD5E44C-509A-FEE9-47E1-96020AF60C49}"/>
              </a:ext>
            </a:extLst>
          </p:cNvPr>
          <p:cNvPicPr>
            <a:picLocks noChangeAspect="1"/>
          </p:cNvPicPr>
          <p:nvPr/>
        </p:nvPicPr>
        <p:blipFill>
          <a:blip r:embed="rId2"/>
          <a:srcRect l="2253" t="1719" r="845" b="3152"/>
          <a:stretch>
            <a:fillRect/>
          </a:stretch>
        </p:blipFill>
        <p:spPr>
          <a:xfrm>
            <a:off x="3579813" y="2051578"/>
            <a:ext cx="3645800" cy="3506626"/>
          </a:xfrm>
          <a:prstGeom prst="rect">
            <a:avLst/>
          </a:prstGeom>
        </p:spPr>
      </p:pic>
      <p:sp>
        <p:nvSpPr>
          <p:cNvPr id="5" name="Title 1">
            <a:extLst>
              <a:ext uri="{FF2B5EF4-FFF2-40B4-BE49-F238E27FC236}">
                <a16:creationId xmlns:a16="http://schemas.microsoft.com/office/drawing/2014/main" id="{5972D377-48BD-2A86-B9DD-6EC6783E030D}"/>
              </a:ext>
            </a:extLst>
          </p:cNvPr>
          <p:cNvSpPr txBox="1">
            <a:spLocks/>
          </p:cNvSpPr>
          <p:nvPr/>
        </p:nvSpPr>
        <p:spPr>
          <a:xfrm>
            <a:off x="3382434" y="5714408"/>
            <a:ext cx="3449470" cy="3693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lang="en-US" sz="4400" b="1" i="0" kern="1200">
                <a:solidFill>
                  <a:schemeClr val="bg1"/>
                </a:solidFill>
                <a:latin typeface="Atkinson Hyperlegible" pitchFamily="2" charset="77"/>
                <a:ea typeface="+mj-ea"/>
                <a:cs typeface="+mj-cs"/>
              </a:defRPr>
            </a:lvl1pPr>
          </a:lstStyle>
          <a:p>
            <a:pPr algn="ctr"/>
            <a:r>
              <a:rPr lang="en-US" sz="2000" dirty="0">
                <a:latin typeface="Atkinson Hyperlegible"/>
              </a:rPr>
              <a:t>Link to Pre-Assessment in Chat</a:t>
            </a:r>
            <a:endParaRPr lang="en-US" sz="2000"/>
          </a:p>
        </p:txBody>
      </p:sp>
    </p:spTree>
    <p:extLst>
      <p:ext uri="{BB962C8B-B14F-4D97-AF65-F5344CB8AC3E}">
        <p14:creationId xmlns:p14="http://schemas.microsoft.com/office/powerpoint/2010/main" val="257668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C10E-04E2-A951-03BF-7709F0C6BB02}"/>
              </a:ext>
            </a:extLst>
          </p:cNvPr>
          <p:cNvSpPr>
            <a:spLocks noGrp="1"/>
          </p:cNvSpPr>
          <p:nvPr>
            <p:ph type="title"/>
          </p:nvPr>
        </p:nvSpPr>
        <p:spPr>
          <a:xfrm>
            <a:off x="114742" y="287011"/>
            <a:ext cx="11428344" cy="590931"/>
          </a:xfrm>
        </p:spPr>
        <p:txBody>
          <a:bodyPr/>
          <a:lstStyle/>
          <a:p>
            <a:r>
              <a:rPr lang="en-US" sz="3600">
                <a:latin typeface="Atkinson Hyperlegible"/>
              </a:rPr>
              <a:t>How does Health Equity relate to Epidemiology?</a:t>
            </a:r>
            <a:endParaRPr lang="en-US" sz="3600"/>
          </a:p>
        </p:txBody>
      </p:sp>
      <p:sp>
        <p:nvSpPr>
          <p:cNvPr id="3" name="Content Placeholder 2">
            <a:extLst>
              <a:ext uri="{FF2B5EF4-FFF2-40B4-BE49-F238E27FC236}">
                <a16:creationId xmlns:a16="http://schemas.microsoft.com/office/drawing/2014/main" id="{CC9755C1-8907-258C-F614-8167A6F1FE11}"/>
              </a:ext>
            </a:extLst>
          </p:cNvPr>
          <p:cNvSpPr>
            <a:spLocks noGrp="1"/>
          </p:cNvSpPr>
          <p:nvPr>
            <p:ph idx="1"/>
          </p:nvPr>
        </p:nvSpPr>
        <p:spPr>
          <a:xfrm>
            <a:off x="422944" y="1511601"/>
            <a:ext cx="7245135" cy="3828740"/>
          </a:xfrm>
        </p:spPr>
        <p:txBody>
          <a:bodyPr vert="horz" wrap="square" lIns="91440" tIns="45720" rIns="91440" bIns="45720" rtlCol="0" anchor="t">
            <a:spAutoFit/>
          </a:bodyPr>
          <a:lstStyle/>
          <a:p>
            <a:r>
              <a:rPr lang="en-US" sz="2400">
                <a:solidFill>
                  <a:srgbClr val="172B54"/>
                </a:solidFill>
                <a:latin typeface="Atkinson Hyperlegible"/>
              </a:rPr>
              <a:t>Epidemiology is the study of health and disease conditions in defined populations</a:t>
            </a:r>
            <a:endParaRPr lang="en-US"/>
          </a:p>
          <a:p>
            <a:pPr lvl="1">
              <a:buFont typeface="Courier New" panose="020B0604020202020204" pitchFamily="34" charset="0"/>
              <a:buChar char="o"/>
            </a:pPr>
            <a:r>
              <a:rPr lang="en-US" sz="2000">
                <a:solidFill>
                  <a:srgbClr val="172B54"/>
                </a:solidFill>
                <a:latin typeface="Atkinson Hyperlegible"/>
              </a:rPr>
              <a:t>Epidemiologists track disease patterns, causes, and effects</a:t>
            </a:r>
          </a:p>
          <a:p>
            <a:pPr lvl="1">
              <a:buFont typeface="Courier New" panose="020B0604020202020204" pitchFamily="34" charset="0"/>
              <a:buChar char="o"/>
            </a:pPr>
            <a:r>
              <a:rPr lang="en-US" sz="2000">
                <a:solidFill>
                  <a:srgbClr val="172B54"/>
                </a:solidFill>
                <a:latin typeface="Atkinson Hyperlegible"/>
              </a:rPr>
              <a:t>Epidemiology methods support health decision making and policy</a:t>
            </a:r>
          </a:p>
          <a:p>
            <a:pPr lvl="1">
              <a:buFont typeface="Courier New" panose="020B0604020202020204" pitchFamily="34" charset="0"/>
              <a:buChar char="o"/>
            </a:pPr>
            <a:endParaRPr lang="en-US" sz="2000">
              <a:solidFill>
                <a:srgbClr val="172B54"/>
              </a:solidFill>
              <a:latin typeface="Atkinson Hyperlegible"/>
            </a:endParaRPr>
          </a:p>
          <a:p>
            <a:pPr marL="0" indent="0">
              <a:buNone/>
            </a:pPr>
            <a:r>
              <a:rPr lang="en-US" sz="2400" b="1">
                <a:solidFill>
                  <a:srgbClr val="172B54"/>
                </a:solidFill>
                <a:latin typeface="Atkinson Hyperlegible"/>
              </a:rPr>
              <a:t>Epidemiology intersects with Health Equity when we need to understand differences in the conditions of our environment that can contribute to disparities in health outcomes between different populations. </a:t>
            </a:r>
          </a:p>
          <a:p>
            <a:pPr lvl="1">
              <a:buFont typeface="Courier New" panose="020B0604020202020204" pitchFamily="34" charset="0"/>
              <a:buChar char="o"/>
            </a:pPr>
            <a:endParaRPr lang="en-US" sz="1800">
              <a:solidFill>
                <a:srgbClr val="172B54"/>
              </a:solidFill>
              <a:latin typeface="Atkinson Hyperlegible"/>
            </a:endParaRPr>
          </a:p>
        </p:txBody>
      </p:sp>
      <p:sp>
        <p:nvSpPr>
          <p:cNvPr id="4" name="Slide Number Placeholder 3">
            <a:extLst>
              <a:ext uri="{FF2B5EF4-FFF2-40B4-BE49-F238E27FC236}">
                <a16:creationId xmlns:a16="http://schemas.microsoft.com/office/drawing/2014/main" id="{175E92B7-3A74-1D38-3669-4E3F3279C0F7}"/>
              </a:ext>
            </a:extLst>
          </p:cNvPr>
          <p:cNvSpPr>
            <a:spLocks noGrp="1"/>
          </p:cNvSpPr>
          <p:nvPr>
            <p:ph type="sldNum" sz="quarter" idx="12"/>
          </p:nvPr>
        </p:nvSpPr>
        <p:spPr/>
        <p:txBody>
          <a:bodyPr/>
          <a:lstStyle/>
          <a:p>
            <a:fld id="{EAC521D8-0276-7043-A50F-48E286C59F7E}" type="slidenum">
              <a:rPr lang="en-US" smtClean="0"/>
              <a:pPr/>
              <a:t>10</a:t>
            </a:fld>
            <a:endParaRPr lang="en-US"/>
          </a:p>
        </p:txBody>
      </p:sp>
      <p:pic>
        <p:nvPicPr>
          <p:cNvPr id="6" name="Picture 5" descr="A close up of a logo&#10;&#10;AI-generated content may be incorrect.">
            <a:extLst>
              <a:ext uri="{FF2B5EF4-FFF2-40B4-BE49-F238E27FC236}">
                <a16:creationId xmlns:a16="http://schemas.microsoft.com/office/drawing/2014/main" id="{C17AA42C-039E-CE75-8765-2FAAFC4C67CB}"/>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5" name="Picture 4" descr="Illustration of risk being measured as if it were on a scale.">
            <a:extLst>
              <a:ext uri="{FF2B5EF4-FFF2-40B4-BE49-F238E27FC236}">
                <a16:creationId xmlns:a16="http://schemas.microsoft.com/office/drawing/2014/main" id="{327E7BAF-2EFD-2D61-4012-B0635CBB3369}"/>
              </a:ext>
            </a:extLst>
          </p:cNvPr>
          <p:cNvPicPr>
            <a:picLocks noChangeAspect="1"/>
          </p:cNvPicPr>
          <p:nvPr/>
        </p:nvPicPr>
        <p:blipFill>
          <a:blip r:embed="rId4"/>
          <a:stretch>
            <a:fillRect/>
          </a:stretch>
        </p:blipFill>
        <p:spPr>
          <a:xfrm>
            <a:off x="7853515" y="2657630"/>
            <a:ext cx="3699388" cy="2083518"/>
          </a:xfrm>
          <a:prstGeom prst="rect">
            <a:avLst/>
          </a:prstGeom>
        </p:spPr>
      </p:pic>
      <p:sp>
        <p:nvSpPr>
          <p:cNvPr id="7" name="TextBox 6">
            <a:extLst>
              <a:ext uri="{FF2B5EF4-FFF2-40B4-BE49-F238E27FC236}">
                <a16:creationId xmlns:a16="http://schemas.microsoft.com/office/drawing/2014/main" id="{2DB57B6D-584C-0C73-B671-A28F5549799A}"/>
              </a:ext>
            </a:extLst>
          </p:cNvPr>
          <p:cNvSpPr txBox="1"/>
          <p:nvPr/>
        </p:nvSpPr>
        <p:spPr>
          <a:xfrm>
            <a:off x="7975291" y="4796270"/>
            <a:ext cx="3457524" cy="21544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Calibri"/>
                <a:cs typeface="Calibri"/>
              </a:rPr>
              <a:t>Photo source: </a:t>
            </a:r>
            <a:r>
              <a:rPr lang="en-US" sz="800">
                <a:ea typeface="+mn-lt"/>
                <a:cs typeface="+mn-lt"/>
                <a:hlinkClick r:id="rId5"/>
              </a:rPr>
              <a:t>https://www.cdc.gov/obesity/risk-factors/risk-factors.html</a:t>
            </a:r>
            <a:r>
              <a:rPr lang="en-US" sz="800">
                <a:ea typeface="+mn-lt"/>
                <a:cs typeface="+mn-lt"/>
              </a:rPr>
              <a:t> </a:t>
            </a:r>
            <a:endParaRPr lang="en-US" sz="800"/>
          </a:p>
        </p:txBody>
      </p:sp>
      <p:pic>
        <p:nvPicPr>
          <p:cNvPr id="9" name="Picture 8" descr="A person wearing a blue shirt&#10;&#10;AI-generated content may be incorrect.">
            <a:extLst>
              <a:ext uri="{FF2B5EF4-FFF2-40B4-BE49-F238E27FC236}">
                <a16:creationId xmlns:a16="http://schemas.microsoft.com/office/drawing/2014/main" id="{8FB88D5A-8852-9684-DDE5-A3616F2AF841}"/>
              </a:ext>
            </a:extLst>
          </p:cNvPr>
          <p:cNvPicPr>
            <a:picLocks noChangeAspect="1"/>
          </p:cNvPicPr>
          <p:nvPr/>
        </p:nvPicPr>
        <p:blipFill>
          <a:blip r:embed="rId6"/>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403502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C6D3-2BE8-90FE-6FA3-345A3097B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B6427-A3A0-8F2A-DC53-4C4B183DAEB6}"/>
              </a:ext>
            </a:extLst>
          </p:cNvPr>
          <p:cNvSpPr>
            <a:spLocks noGrp="1"/>
          </p:cNvSpPr>
          <p:nvPr>
            <p:ph type="title"/>
          </p:nvPr>
        </p:nvSpPr>
        <p:spPr>
          <a:xfrm>
            <a:off x="109368" y="280421"/>
            <a:ext cx="11363020" cy="590931"/>
          </a:xfrm>
        </p:spPr>
        <p:txBody>
          <a:bodyPr/>
          <a:lstStyle/>
          <a:p>
            <a:r>
              <a:rPr lang="en-US" sz="3600">
                <a:latin typeface="Atkinson Hyperlegible"/>
              </a:rPr>
              <a:t>How does Health Equity relate to Epidemiology?</a:t>
            </a:r>
            <a:endParaRPr lang="en-US" sz="3600" b="0">
              <a:solidFill>
                <a:srgbClr val="000000"/>
              </a:solidFill>
              <a:latin typeface="Atkinson Hyperlegible"/>
            </a:endParaRPr>
          </a:p>
        </p:txBody>
      </p:sp>
      <p:sp>
        <p:nvSpPr>
          <p:cNvPr id="4" name="Slide Number Placeholder 3">
            <a:extLst>
              <a:ext uri="{FF2B5EF4-FFF2-40B4-BE49-F238E27FC236}">
                <a16:creationId xmlns:a16="http://schemas.microsoft.com/office/drawing/2014/main" id="{A160DF8D-0562-820A-2BA5-D054ABDE3E3F}"/>
              </a:ext>
            </a:extLst>
          </p:cNvPr>
          <p:cNvSpPr>
            <a:spLocks noGrp="1"/>
          </p:cNvSpPr>
          <p:nvPr>
            <p:ph type="sldNum" sz="quarter" idx="12"/>
          </p:nvPr>
        </p:nvSpPr>
        <p:spPr/>
        <p:txBody>
          <a:bodyPr/>
          <a:lstStyle/>
          <a:p>
            <a:fld id="{EAC521D8-0276-7043-A50F-48E286C59F7E}" type="slidenum">
              <a:rPr lang="en-US" smtClean="0"/>
              <a:pPr/>
              <a:t>11</a:t>
            </a:fld>
            <a:endParaRPr lang="en-US"/>
          </a:p>
        </p:txBody>
      </p:sp>
      <p:pic>
        <p:nvPicPr>
          <p:cNvPr id="3" name="Picture 2" descr="A map of a city&#10;&#10;AI-generated content may be incorrect.">
            <a:extLst>
              <a:ext uri="{FF2B5EF4-FFF2-40B4-BE49-F238E27FC236}">
                <a16:creationId xmlns:a16="http://schemas.microsoft.com/office/drawing/2014/main" id="{D43C12B3-2696-729D-70F7-C23B06112BDC}"/>
              </a:ext>
            </a:extLst>
          </p:cNvPr>
          <p:cNvPicPr>
            <a:picLocks noChangeAspect="1"/>
          </p:cNvPicPr>
          <p:nvPr/>
        </p:nvPicPr>
        <p:blipFill>
          <a:blip r:embed="rId3"/>
          <a:srcRect t="6004" r="3824" b="10145"/>
          <a:stretch>
            <a:fillRect/>
          </a:stretch>
        </p:blipFill>
        <p:spPr>
          <a:xfrm>
            <a:off x="1156939" y="1268329"/>
            <a:ext cx="9567932" cy="4649224"/>
          </a:xfrm>
          <a:prstGeom prst="rect">
            <a:avLst/>
          </a:prstGeom>
        </p:spPr>
      </p:pic>
      <p:pic>
        <p:nvPicPr>
          <p:cNvPr id="6" name="Picture 5" descr="A close up of a logo&#10;&#10;AI-generated content may be incorrect.">
            <a:extLst>
              <a:ext uri="{FF2B5EF4-FFF2-40B4-BE49-F238E27FC236}">
                <a16:creationId xmlns:a16="http://schemas.microsoft.com/office/drawing/2014/main" id="{2C403FB0-80AB-531F-502E-89FA0E901E57}"/>
              </a:ext>
            </a:extLst>
          </p:cNvPr>
          <p:cNvPicPr>
            <a:picLocks noChangeAspect="1"/>
          </p:cNvPicPr>
          <p:nvPr/>
        </p:nvPicPr>
        <p:blipFill>
          <a:blip r:embed="rId4"/>
          <a:stretch>
            <a:fillRect/>
          </a:stretch>
        </p:blipFill>
        <p:spPr>
          <a:xfrm>
            <a:off x="4915332" y="5976505"/>
            <a:ext cx="2333625" cy="723900"/>
          </a:xfrm>
          <a:prstGeom prst="rect">
            <a:avLst/>
          </a:prstGeom>
        </p:spPr>
      </p:pic>
      <p:pic>
        <p:nvPicPr>
          <p:cNvPr id="7" name="Picture 6" descr="A person wearing a blue shirt&#10;&#10;AI-generated content may be incorrect.">
            <a:extLst>
              <a:ext uri="{FF2B5EF4-FFF2-40B4-BE49-F238E27FC236}">
                <a16:creationId xmlns:a16="http://schemas.microsoft.com/office/drawing/2014/main" id="{E981554C-F2F8-4356-345B-59F4870F154A}"/>
              </a:ext>
            </a:extLst>
          </p:cNvPr>
          <p:cNvPicPr>
            <a:picLocks noChangeAspect="1"/>
          </p:cNvPicPr>
          <p:nvPr/>
        </p:nvPicPr>
        <p:blipFill>
          <a:blip r:embed="rId5"/>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67229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8202-32E5-E1F7-8E55-C22394F7207E}"/>
            </a:ext>
          </a:extLst>
        </p:cNvPr>
        <p:cNvGrpSpPr/>
        <p:nvPr/>
      </p:nvGrpSpPr>
      <p:grpSpPr>
        <a:xfrm>
          <a:off x="0" y="0"/>
          <a:ext cx="0" cy="0"/>
          <a:chOff x="0" y="0"/>
          <a:chExt cx="0" cy="0"/>
        </a:xfrm>
      </p:grpSpPr>
      <p:pic>
        <p:nvPicPr>
          <p:cNvPr id="3" name="Picture 2" descr="A graph showing the number of diabetes in suburban cook county&#10;&#10;AI-generated content may be incorrect.">
            <a:extLst>
              <a:ext uri="{FF2B5EF4-FFF2-40B4-BE49-F238E27FC236}">
                <a16:creationId xmlns:a16="http://schemas.microsoft.com/office/drawing/2014/main" id="{209F1CCC-FC4D-C0FA-816C-CCC7F32EC367}"/>
              </a:ext>
            </a:extLst>
          </p:cNvPr>
          <p:cNvPicPr>
            <a:picLocks noChangeAspect="1"/>
          </p:cNvPicPr>
          <p:nvPr/>
        </p:nvPicPr>
        <p:blipFill>
          <a:blip r:embed="rId3"/>
          <a:stretch>
            <a:fillRect/>
          </a:stretch>
        </p:blipFill>
        <p:spPr>
          <a:xfrm>
            <a:off x="325414" y="1873866"/>
            <a:ext cx="5593023" cy="4281700"/>
          </a:xfrm>
          <a:prstGeom prst="rect">
            <a:avLst/>
          </a:prstGeom>
        </p:spPr>
      </p:pic>
      <p:sp>
        <p:nvSpPr>
          <p:cNvPr id="2" name="Title 1">
            <a:extLst>
              <a:ext uri="{FF2B5EF4-FFF2-40B4-BE49-F238E27FC236}">
                <a16:creationId xmlns:a16="http://schemas.microsoft.com/office/drawing/2014/main" id="{50C93005-6351-6A4D-60FF-2C9395679510}"/>
              </a:ext>
            </a:extLst>
          </p:cNvPr>
          <p:cNvSpPr>
            <a:spLocks noGrp="1"/>
          </p:cNvSpPr>
          <p:nvPr>
            <p:ph type="title"/>
          </p:nvPr>
        </p:nvSpPr>
        <p:spPr>
          <a:xfrm>
            <a:off x="325459" y="3152"/>
            <a:ext cx="10969470" cy="1169140"/>
          </a:xfrm>
        </p:spPr>
        <p:txBody>
          <a:bodyPr/>
          <a:lstStyle/>
          <a:p>
            <a:pPr algn="ctr"/>
            <a:r>
              <a:rPr lang="en-US" sz="3600">
                <a:latin typeface="Atkinson Hyperlegible"/>
              </a:rPr>
              <a:t>Case Study: Using Health Atlas Data to Identify </a:t>
            </a:r>
            <a:br>
              <a:rPr lang="en-US" sz="3600">
                <a:latin typeface="Atkinson Hyperlegible"/>
              </a:rPr>
            </a:br>
            <a:r>
              <a:rPr lang="en-US" sz="3600">
                <a:latin typeface="Atkinson Hyperlegible"/>
              </a:rPr>
              <a:t>or Measure an Issue in Community</a:t>
            </a:r>
            <a:endParaRPr lang="en-US" sz="3600"/>
          </a:p>
        </p:txBody>
      </p:sp>
      <p:sp>
        <p:nvSpPr>
          <p:cNvPr id="4" name="Slide Number Placeholder 3">
            <a:extLst>
              <a:ext uri="{FF2B5EF4-FFF2-40B4-BE49-F238E27FC236}">
                <a16:creationId xmlns:a16="http://schemas.microsoft.com/office/drawing/2014/main" id="{72F7CF3E-6B26-1516-4F16-C1AFC3668582}"/>
              </a:ext>
            </a:extLst>
          </p:cNvPr>
          <p:cNvSpPr>
            <a:spLocks noGrp="1"/>
          </p:cNvSpPr>
          <p:nvPr>
            <p:ph type="sldNum" sz="quarter" idx="12"/>
          </p:nvPr>
        </p:nvSpPr>
        <p:spPr/>
        <p:txBody>
          <a:bodyPr/>
          <a:lstStyle/>
          <a:p>
            <a:fld id="{EAC521D8-0276-7043-A50F-48E286C59F7E}" type="slidenum">
              <a:rPr lang="en-US" smtClean="0"/>
              <a:pPr/>
              <a:t>12</a:t>
            </a:fld>
            <a:endParaRPr lang="en-US"/>
          </a:p>
        </p:txBody>
      </p:sp>
      <p:sp>
        <p:nvSpPr>
          <p:cNvPr id="7" name="Title 5">
            <a:extLst>
              <a:ext uri="{FF2B5EF4-FFF2-40B4-BE49-F238E27FC236}">
                <a16:creationId xmlns:a16="http://schemas.microsoft.com/office/drawing/2014/main" id="{AFEC084B-329E-0BC6-B99B-E5FED27BD549}"/>
              </a:ext>
            </a:extLst>
          </p:cNvPr>
          <p:cNvSpPr>
            <a:spLocks noGrp="1"/>
          </p:cNvSpPr>
          <p:nvPr/>
        </p:nvSpPr>
        <p:spPr>
          <a:xfrm>
            <a:off x="116334" y="1245823"/>
            <a:ext cx="5841999" cy="3693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tx1"/>
                </a:solidFill>
                <a:latin typeface="brandon_grotesquebold" panose="02000803000000000000" pitchFamily="2" charset="0"/>
                <a:ea typeface="+mj-ea"/>
                <a:cs typeface="+mj-cs"/>
              </a:defRPr>
            </a:lvl1pPr>
          </a:lstStyle>
          <a:p>
            <a:r>
              <a:rPr lang="en-US" sz="2000">
                <a:latin typeface="Atkinson Hyperlegible"/>
              </a:rPr>
              <a:t>Example 1: Age-adjusted Diabetes Mortality Rate</a:t>
            </a:r>
          </a:p>
        </p:txBody>
      </p:sp>
      <p:pic>
        <p:nvPicPr>
          <p:cNvPr id="8" name="Picture 7" descr="A graph showing the number of diabetes&#10;&#10;AI-generated content may be incorrect.">
            <a:extLst>
              <a:ext uri="{FF2B5EF4-FFF2-40B4-BE49-F238E27FC236}">
                <a16:creationId xmlns:a16="http://schemas.microsoft.com/office/drawing/2014/main" id="{2D37987B-AB4C-A864-9E45-C8948AAA1B5F}"/>
              </a:ext>
            </a:extLst>
          </p:cNvPr>
          <p:cNvPicPr>
            <a:picLocks noChangeAspect="1"/>
          </p:cNvPicPr>
          <p:nvPr/>
        </p:nvPicPr>
        <p:blipFill>
          <a:blip r:embed="rId4"/>
          <a:stretch>
            <a:fillRect/>
          </a:stretch>
        </p:blipFill>
        <p:spPr>
          <a:xfrm>
            <a:off x="437605" y="1708686"/>
            <a:ext cx="5459106" cy="4378654"/>
          </a:xfrm>
          <a:prstGeom prst="rect">
            <a:avLst/>
          </a:prstGeom>
        </p:spPr>
      </p:pic>
      <p:sp>
        <p:nvSpPr>
          <p:cNvPr id="16" name="TextBox 15">
            <a:extLst>
              <a:ext uri="{FF2B5EF4-FFF2-40B4-BE49-F238E27FC236}">
                <a16:creationId xmlns:a16="http://schemas.microsoft.com/office/drawing/2014/main" id="{4F656BF0-9F0F-319A-5F6B-4B1817593FC6}"/>
              </a:ext>
            </a:extLst>
          </p:cNvPr>
          <p:cNvSpPr txBox="1"/>
          <p:nvPr/>
        </p:nvSpPr>
        <p:spPr>
          <a:xfrm>
            <a:off x="5914561" y="1181709"/>
            <a:ext cx="609319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tkinson Hyperlegible"/>
                <a:ea typeface="Calibri" panose="020F0502020204030204"/>
                <a:cs typeface="Calibri" panose="020F0502020204030204"/>
              </a:rPr>
              <a:t>This is a line graph of age-adjusted Diabetes Mortality rate in Surburban Cook County from 2010-2023.</a:t>
            </a:r>
          </a:p>
          <a:p>
            <a:pPr marL="285750" indent="-285750">
              <a:buFont typeface="Arial"/>
              <a:buChar char="•"/>
            </a:pPr>
            <a:endParaRPr lang="en-US">
              <a:latin typeface="Atkinson Hyperlegible"/>
              <a:ea typeface="Calibri" panose="020F0502020204030204"/>
              <a:cs typeface="Calibri" panose="020F0502020204030204"/>
            </a:endParaRPr>
          </a:p>
          <a:p>
            <a:pPr marL="285750" indent="-285750">
              <a:buFont typeface="Arial"/>
              <a:buChar char="•"/>
            </a:pPr>
            <a:r>
              <a:rPr lang="en-US" b="1">
                <a:latin typeface="Atkinson Hyperlegible"/>
                <a:ea typeface="Calibri" panose="020F0502020204030204"/>
                <a:cs typeface="Calibri" panose="020F0502020204030204"/>
              </a:rPr>
              <a:t>What immediate observations do you have from this graph? </a:t>
            </a:r>
            <a:endParaRPr lang="en-US" b="1">
              <a:ea typeface="Calibri"/>
              <a:cs typeface="Calibri"/>
            </a:endParaRPr>
          </a:p>
          <a:p>
            <a:pPr marL="285750" indent="-285750">
              <a:buFont typeface="Arial"/>
              <a:buChar char="•"/>
            </a:pPr>
            <a:endParaRPr lang="en-US">
              <a:latin typeface="Atkinson Hyperlegible"/>
              <a:ea typeface="Calibri" panose="020F0502020204030204"/>
              <a:cs typeface="Calibri" panose="020F0502020204030204"/>
            </a:endParaRPr>
          </a:p>
          <a:p>
            <a:pPr marL="285750" indent="-285750">
              <a:buFont typeface="Arial"/>
              <a:buChar char="•"/>
            </a:pPr>
            <a:r>
              <a:rPr lang="en-US">
                <a:latin typeface="Atkinson Hyperlegible"/>
                <a:ea typeface="Calibri" panose="020F0502020204030204"/>
                <a:cs typeface="Calibri" panose="020F0502020204030204"/>
              </a:rPr>
              <a:t>For comparison:</a:t>
            </a:r>
          </a:p>
          <a:p>
            <a:pPr marL="742950" lvl="1" indent="-285750">
              <a:buFont typeface="Courier New"/>
              <a:buChar char="o"/>
            </a:pPr>
            <a:r>
              <a:rPr lang="en-US">
                <a:latin typeface="Atkinson Hyperlegible"/>
                <a:ea typeface="Calibri" panose="020F0502020204030204"/>
                <a:cs typeface="Calibri" panose="020F0502020204030204"/>
              </a:rPr>
              <a:t>The US Diabetes Mortality rate from 2021-2023 was 15.8%. (CDC)</a:t>
            </a:r>
          </a:p>
          <a:p>
            <a:pPr marL="742950" lvl="1" indent="-285750">
              <a:buFont typeface="Courier New"/>
              <a:buChar char="o"/>
            </a:pPr>
            <a:r>
              <a:rPr lang="en-US">
                <a:latin typeface="Atkinson Hyperlegible"/>
                <a:ea typeface="Calibri" panose="020F0502020204030204"/>
                <a:cs typeface="Calibri" panose="020F0502020204030204"/>
              </a:rPr>
              <a:t>The Illinois Diabetes Mortality Rate from 2021 was 21.8%. (CDC)</a:t>
            </a:r>
          </a:p>
          <a:p>
            <a:pPr marL="742950" lvl="1" indent="-285750">
              <a:buFont typeface="Courier New"/>
              <a:buChar char="o"/>
            </a:pPr>
            <a:r>
              <a:rPr lang="en-US">
                <a:latin typeface="Atkinson Hyperlegible"/>
                <a:ea typeface="Calibri" panose="020F0502020204030204"/>
                <a:cs typeface="Calibri" panose="020F0502020204030204"/>
              </a:rPr>
              <a:t>Surburban Cook County Diabetes Mortality Rate in 2021 was 16.18%</a:t>
            </a:r>
          </a:p>
          <a:p>
            <a:pPr lvl="1"/>
            <a:endParaRPr lang="en-US">
              <a:latin typeface="Atkinson Hyperlegible"/>
              <a:ea typeface="Calibri" panose="020F0502020204030204"/>
              <a:cs typeface="Calibri" panose="020F0502020204030204"/>
            </a:endParaRPr>
          </a:p>
          <a:p>
            <a:pPr marL="285750" indent="-285750">
              <a:buFont typeface="Arial"/>
              <a:buChar char="•"/>
            </a:pPr>
            <a:r>
              <a:rPr lang="en-US" b="1">
                <a:latin typeface="Atkinson Hyperlegible"/>
                <a:ea typeface="Calibri" panose="020F0502020204030204"/>
                <a:cs typeface="Calibri" panose="020F0502020204030204"/>
              </a:rPr>
              <a:t>Based on these comparisons, what would you say about the current rate of Diabetes Mortality in Suburban Cook County? </a:t>
            </a:r>
          </a:p>
        </p:txBody>
      </p:sp>
      <p:sp>
        <p:nvSpPr>
          <p:cNvPr id="17" name="TextBox 16">
            <a:extLst>
              <a:ext uri="{FF2B5EF4-FFF2-40B4-BE49-F238E27FC236}">
                <a16:creationId xmlns:a16="http://schemas.microsoft.com/office/drawing/2014/main" id="{90A189D0-E9CA-5B23-7D90-7915A624D3EE}"/>
              </a:ext>
            </a:extLst>
          </p:cNvPr>
          <p:cNvSpPr txBox="1"/>
          <p:nvPr/>
        </p:nvSpPr>
        <p:spPr>
          <a:xfrm>
            <a:off x="7299361" y="6355499"/>
            <a:ext cx="3338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ea typeface="+mn-lt"/>
                <a:cs typeface="+mn-lt"/>
                <a:hlinkClick r:id="rId5"/>
              </a:rPr>
              <a:t>https://www.cdc.gov/nchs/fastats/diabetes.htm</a:t>
            </a:r>
            <a:r>
              <a:rPr lang="en-US" sz="900">
                <a:ea typeface="+mn-lt"/>
                <a:cs typeface="+mn-lt"/>
              </a:rPr>
              <a:t>; </a:t>
            </a:r>
            <a:r>
              <a:rPr lang="en-US" sz="900">
                <a:ea typeface="+mn-lt"/>
                <a:cs typeface="+mn-lt"/>
                <a:hlinkClick r:id="rId6"/>
              </a:rPr>
              <a:t>https://www.cdc.gov/nchs/pressroom/sosmap/diabetes_mortality/diabetes.htm</a:t>
            </a:r>
            <a:r>
              <a:rPr lang="en-US" sz="900">
                <a:ea typeface="+mn-lt"/>
                <a:cs typeface="+mn-lt"/>
              </a:rPr>
              <a:t> </a:t>
            </a:r>
            <a:endParaRPr lang="en-US" sz="900"/>
          </a:p>
        </p:txBody>
      </p:sp>
      <p:pic>
        <p:nvPicPr>
          <p:cNvPr id="6" name="Picture 5" descr="A close up of a logo&#10;&#10;AI-generated content may be incorrect.">
            <a:extLst>
              <a:ext uri="{FF2B5EF4-FFF2-40B4-BE49-F238E27FC236}">
                <a16:creationId xmlns:a16="http://schemas.microsoft.com/office/drawing/2014/main" id="{D647C340-8BC2-C3B9-942F-E5C4DE42757F}"/>
              </a:ext>
            </a:extLst>
          </p:cNvPr>
          <p:cNvPicPr>
            <a:picLocks noChangeAspect="1"/>
          </p:cNvPicPr>
          <p:nvPr/>
        </p:nvPicPr>
        <p:blipFill>
          <a:blip r:embed="rId7"/>
          <a:stretch>
            <a:fillRect/>
          </a:stretch>
        </p:blipFill>
        <p:spPr>
          <a:xfrm>
            <a:off x="4728426" y="6149033"/>
            <a:ext cx="1931060" cy="623258"/>
          </a:xfrm>
          <a:prstGeom prst="rect">
            <a:avLst/>
          </a:prstGeom>
        </p:spPr>
      </p:pic>
      <p:pic>
        <p:nvPicPr>
          <p:cNvPr id="5" name="Picture 4" descr="A person smiling in front of a brick wall&#10;&#10;AI-generated content may be incorrect.">
            <a:extLst>
              <a:ext uri="{FF2B5EF4-FFF2-40B4-BE49-F238E27FC236}">
                <a16:creationId xmlns:a16="http://schemas.microsoft.com/office/drawing/2014/main" id="{158AC61C-4412-E4BB-F6B4-27F227BFD42F}"/>
              </a:ext>
            </a:extLst>
          </p:cNvPr>
          <p:cNvPicPr>
            <a:picLocks noChangeAspect="1"/>
          </p:cNvPicPr>
          <p:nvPr/>
        </p:nvPicPr>
        <p:blipFill>
          <a:blip r:embed="rId8"/>
          <a:stretch>
            <a:fillRect/>
          </a:stretch>
        </p:blipFill>
        <p:spPr>
          <a:xfrm>
            <a:off x="11077688" y="86004"/>
            <a:ext cx="995644" cy="970990"/>
          </a:xfrm>
          <a:prstGeom prst="rect">
            <a:avLst/>
          </a:prstGeom>
        </p:spPr>
      </p:pic>
    </p:spTree>
    <p:extLst>
      <p:ext uri="{BB962C8B-B14F-4D97-AF65-F5344CB8AC3E}">
        <p14:creationId xmlns:p14="http://schemas.microsoft.com/office/powerpoint/2010/main" val="147421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3507-5FBC-0755-6763-7879C2817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DCDD4-EF7D-15B0-599B-3DF4F416537E}"/>
              </a:ext>
            </a:extLst>
          </p:cNvPr>
          <p:cNvSpPr>
            <a:spLocks noGrp="1"/>
          </p:cNvSpPr>
          <p:nvPr>
            <p:ph type="title"/>
          </p:nvPr>
        </p:nvSpPr>
        <p:spPr>
          <a:xfrm>
            <a:off x="781467" y="3142"/>
            <a:ext cx="10157787" cy="1169739"/>
          </a:xfrm>
        </p:spPr>
        <p:txBody>
          <a:bodyPr/>
          <a:lstStyle/>
          <a:p>
            <a:pPr algn="ctr"/>
            <a:r>
              <a:rPr lang="en-US" sz="3600">
                <a:latin typeface="Atkinson Hyperlegible"/>
              </a:rPr>
              <a:t>Case Study: Using Health Atlas Data to Identify or Measure an Issue in Community</a:t>
            </a:r>
            <a:endParaRPr lang="en-US"/>
          </a:p>
        </p:txBody>
      </p:sp>
      <p:sp>
        <p:nvSpPr>
          <p:cNvPr id="4" name="Slide Number Placeholder 3">
            <a:extLst>
              <a:ext uri="{FF2B5EF4-FFF2-40B4-BE49-F238E27FC236}">
                <a16:creationId xmlns:a16="http://schemas.microsoft.com/office/drawing/2014/main" id="{38413B89-0FA7-2FB3-56D7-61053DB0C739}"/>
              </a:ext>
            </a:extLst>
          </p:cNvPr>
          <p:cNvSpPr>
            <a:spLocks noGrp="1"/>
          </p:cNvSpPr>
          <p:nvPr>
            <p:ph type="sldNum" sz="quarter" idx="12"/>
          </p:nvPr>
        </p:nvSpPr>
        <p:spPr/>
        <p:txBody>
          <a:bodyPr/>
          <a:lstStyle/>
          <a:p>
            <a:fld id="{EAC521D8-0276-7043-A50F-48E286C59F7E}" type="slidenum">
              <a:rPr lang="en-US" smtClean="0"/>
              <a:pPr/>
              <a:t>13</a:t>
            </a:fld>
            <a:endParaRPr lang="en-US"/>
          </a:p>
        </p:txBody>
      </p:sp>
      <p:sp>
        <p:nvSpPr>
          <p:cNvPr id="10" name="Title 5">
            <a:extLst>
              <a:ext uri="{FF2B5EF4-FFF2-40B4-BE49-F238E27FC236}">
                <a16:creationId xmlns:a16="http://schemas.microsoft.com/office/drawing/2014/main" id="{3CD86136-6B33-5F97-6F1E-5242B2C84AFA}"/>
              </a:ext>
            </a:extLst>
          </p:cNvPr>
          <p:cNvSpPr>
            <a:spLocks noGrp="1"/>
          </p:cNvSpPr>
          <p:nvPr/>
        </p:nvSpPr>
        <p:spPr>
          <a:xfrm>
            <a:off x="369614" y="1411765"/>
            <a:ext cx="5353645" cy="4247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tx1"/>
                </a:solidFill>
                <a:latin typeface="brandon_grotesquebold" panose="02000803000000000000" pitchFamily="2" charset="0"/>
                <a:ea typeface="+mj-ea"/>
                <a:cs typeface="+mj-cs"/>
              </a:defRPr>
            </a:lvl1pPr>
          </a:lstStyle>
          <a:p>
            <a:r>
              <a:rPr lang="en-US" sz="2000" dirty="0">
                <a:latin typeface="brandon_grotesquebold"/>
              </a:rPr>
              <a:t>Example 1: Age-adjusted Diabetes Mortality Rate</a:t>
            </a:r>
            <a:r>
              <a:rPr lang="en-US" sz="2400" dirty="0">
                <a:latin typeface="brandon_grotesquebold"/>
              </a:rPr>
              <a:t> </a:t>
            </a:r>
            <a:endParaRPr lang="en-US" dirty="0"/>
          </a:p>
        </p:txBody>
      </p:sp>
      <p:sp>
        <p:nvSpPr>
          <p:cNvPr id="12" name="TextBox 7">
            <a:extLst>
              <a:ext uri="{FF2B5EF4-FFF2-40B4-BE49-F238E27FC236}">
                <a16:creationId xmlns:a16="http://schemas.microsoft.com/office/drawing/2014/main" id="{B968632A-E762-1927-DDDE-01190C5B4A18}"/>
              </a:ext>
            </a:extLst>
          </p:cNvPr>
          <p:cNvSpPr txBox="1"/>
          <p:nvPr/>
        </p:nvSpPr>
        <p:spPr>
          <a:xfrm>
            <a:off x="501501" y="2080679"/>
            <a:ext cx="4894637" cy="2862322"/>
          </a:xfrm>
          <a:prstGeom prst="rect">
            <a:avLst/>
          </a:prstGeom>
          <a:noFill/>
        </p:spPr>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9494B"/>
                </a:solidFill>
                <a:effectLst/>
                <a:uFillTx/>
                <a:latin typeface="Source Sans Pro"/>
                <a:ea typeface="Source Sans Pro"/>
                <a:cs typeface="Source Sans Pro"/>
                <a:sym typeface="Source Sans Pro"/>
              </a:defRPr>
            </a:lvl9pPr>
          </a:lstStyle>
          <a:p>
            <a:pPr marL="285750" indent="-285750">
              <a:buFont typeface="Arial" panose="020B0604020202020204" pitchFamily="34" charset="0"/>
              <a:buChar char="•"/>
            </a:pPr>
            <a:r>
              <a:rPr lang="en-US" dirty="0">
                <a:solidFill>
                  <a:schemeClr val="tx1">
                    <a:lumMod val="90000"/>
                    <a:lumOff val="10000"/>
                  </a:schemeClr>
                </a:solidFill>
                <a:latin typeface="Atkinson Hyperlegible"/>
              </a:rPr>
              <a:t>Map displays the age-adjusted diabetes mortality rate by suburban Cook County municipality. </a:t>
            </a:r>
          </a:p>
          <a:p>
            <a:pPr marL="285750" indent="-285750">
              <a:buFont typeface="Arial" panose="020B0604020202020204" pitchFamily="34" charset="0"/>
              <a:buChar char="•"/>
            </a:pPr>
            <a:endParaRPr lang="en-US">
              <a:solidFill>
                <a:schemeClr val="tx1">
                  <a:lumMod val="90000"/>
                  <a:lumOff val="10000"/>
                </a:schemeClr>
              </a:solidFill>
              <a:latin typeface="Atkinson Hyperlegible"/>
            </a:endParaRPr>
          </a:p>
          <a:p>
            <a:pPr marL="285750" indent="-285750">
              <a:buFont typeface="Arial" panose="020B0604020202020204" pitchFamily="34" charset="0"/>
              <a:buChar char="•"/>
            </a:pPr>
            <a:r>
              <a:rPr lang="en-US" dirty="0">
                <a:solidFill>
                  <a:schemeClr val="tx1">
                    <a:lumMod val="90000"/>
                    <a:lumOff val="10000"/>
                  </a:schemeClr>
                </a:solidFill>
                <a:latin typeface="Atkinson Hyperlegible"/>
              </a:rPr>
              <a:t>Rates range between 0 and 49.67 per 100,000 population between 2018 and 2022.</a:t>
            </a:r>
          </a:p>
          <a:p>
            <a:pPr marL="285750" indent="-285750">
              <a:buFont typeface="Arial" panose="020B0604020202020204" pitchFamily="34" charset="0"/>
              <a:buChar char="•"/>
            </a:pPr>
            <a:endParaRPr lang="en-US">
              <a:solidFill>
                <a:schemeClr val="tx1">
                  <a:lumMod val="90000"/>
                  <a:lumOff val="10000"/>
                </a:schemeClr>
              </a:solidFill>
              <a:latin typeface="Atkinson Hyperlegible"/>
            </a:endParaRPr>
          </a:p>
          <a:p>
            <a:pPr marL="285750" indent="-285750">
              <a:buFont typeface="Arial" panose="020B0604020202020204" pitchFamily="34" charset="0"/>
              <a:buChar char="•"/>
            </a:pPr>
            <a:r>
              <a:rPr lang="en-US" dirty="0">
                <a:solidFill>
                  <a:schemeClr val="tx1">
                    <a:lumMod val="90000"/>
                    <a:lumOff val="10000"/>
                  </a:schemeClr>
                </a:solidFill>
                <a:latin typeface="Atkinson Hyperlegible"/>
              </a:rPr>
              <a:t>Cities with highest rates in are largely clustered in ….?</a:t>
            </a:r>
          </a:p>
          <a:p>
            <a:pPr marL="285750" indent="-285750">
              <a:buFont typeface="Arial" panose="020B0604020202020204" pitchFamily="34" charset="0"/>
              <a:buChar char="•"/>
            </a:pPr>
            <a:endParaRPr lang="en-US"/>
          </a:p>
        </p:txBody>
      </p:sp>
      <p:pic>
        <p:nvPicPr>
          <p:cNvPr id="3" name="Picture 2" descr="A map of diabetes with different colored squares&#10;&#10;AI-generated content may be incorrect.">
            <a:extLst>
              <a:ext uri="{FF2B5EF4-FFF2-40B4-BE49-F238E27FC236}">
                <a16:creationId xmlns:a16="http://schemas.microsoft.com/office/drawing/2014/main" id="{D4C1E95E-C9F3-E26E-9F56-46171C3E1A7D}"/>
              </a:ext>
            </a:extLst>
          </p:cNvPr>
          <p:cNvPicPr>
            <a:picLocks noChangeAspect="1"/>
          </p:cNvPicPr>
          <p:nvPr/>
        </p:nvPicPr>
        <p:blipFill>
          <a:blip r:embed="rId3"/>
          <a:stretch>
            <a:fillRect/>
          </a:stretch>
        </p:blipFill>
        <p:spPr>
          <a:xfrm>
            <a:off x="6520041" y="1323474"/>
            <a:ext cx="5459289" cy="5374106"/>
          </a:xfrm>
          <a:prstGeom prst="rect">
            <a:avLst/>
          </a:prstGeom>
        </p:spPr>
      </p:pic>
      <p:pic>
        <p:nvPicPr>
          <p:cNvPr id="6" name="Picture 5" descr="A close up of a logo&#10;&#10;AI-generated content may be incorrect.">
            <a:extLst>
              <a:ext uri="{FF2B5EF4-FFF2-40B4-BE49-F238E27FC236}">
                <a16:creationId xmlns:a16="http://schemas.microsoft.com/office/drawing/2014/main" id="{03D42D61-A7C8-2610-EA67-01EB827DFF76}"/>
              </a:ext>
            </a:extLst>
          </p:cNvPr>
          <p:cNvPicPr>
            <a:picLocks noChangeAspect="1"/>
          </p:cNvPicPr>
          <p:nvPr/>
        </p:nvPicPr>
        <p:blipFill>
          <a:blip r:embed="rId4"/>
          <a:stretch>
            <a:fillRect/>
          </a:stretch>
        </p:blipFill>
        <p:spPr>
          <a:xfrm>
            <a:off x="4555898" y="6105901"/>
            <a:ext cx="1873550" cy="594504"/>
          </a:xfrm>
          <a:prstGeom prst="rect">
            <a:avLst/>
          </a:prstGeom>
        </p:spPr>
      </p:pic>
      <p:pic>
        <p:nvPicPr>
          <p:cNvPr id="7" name="Picture 6" descr="A person smiling in front of a brick wall&#10;&#10;AI-generated content may be incorrect.">
            <a:extLst>
              <a:ext uri="{FF2B5EF4-FFF2-40B4-BE49-F238E27FC236}">
                <a16:creationId xmlns:a16="http://schemas.microsoft.com/office/drawing/2014/main" id="{7EB2CA70-FA65-6797-A54D-61629644AFCA}"/>
              </a:ext>
            </a:extLst>
          </p:cNvPr>
          <p:cNvPicPr>
            <a:picLocks noChangeAspect="1"/>
          </p:cNvPicPr>
          <p:nvPr/>
        </p:nvPicPr>
        <p:blipFill>
          <a:blip r:embed="rId5"/>
          <a:stretch>
            <a:fillRect/>
          </a:stretch>
        </p:blipFill>
        <p:spPr>
          <a:xfrm>
            <a:off x="11066315" y="97377"/>
            <a:ext cx="995644" cy="970990"/>
          </a:xfrm>
          <a:prstGeom prst="rect">
            <a:avLst/>
          </a:prstGeom>
        </p:spPr>
      </p:pic>
    </p:spTree>
    <p:extLst>
      <p:ext uri="{BB962C8B-B14F-4D97-AF65-F5344CB8AC3E}">
        <p14:creationId xmlns:p14="http://schemas.microsoft.com/office/powerpoint/2010/main" val="2778792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EEFA-9BF2-3849-5640-D67B83AE6E36}"/>
              </a:ext>
            </a:extLst>
          </p:cNvPr>
          <p:cNvSpPr>
            <a:spLocks noGrp="1"/>
          </p:cNvSpPr>
          <p:nvPr>
            <p:ph type="title"/>
          </p:nvPr>
        </p:nvSpPr>
        <p:spPr>
          <a:xfrm>
            <a:off x="303663" y="3184069"/>
            <a:ext cx="7808612" cy="701731"/>
          </a:xfrm>
        </p:spPr>
        <p:txBody>
          <a:bodyPr/>
          <a:lstStyle/>
          <a:p>
            <a:r>
              <a:rPr lang="en-US">
                <a:latin typeface="Atkinson Hyperlegible"/>
              </a:rPr>
              <a:t>What is Population Health Data?</a:t>
            </a:r>
            <a:endParaRPr lang="en-US"/>
          </a:p>
        </p:txBody>
      </p:sp>
      <p:pic>
        <p:nvPicPr>
          <p:cNvPr id="4" name="Picture 3" descr="A close up of a logo&#10;&#10;AI-generated content may be incorrect.">
            <a:extLst>
              <a:ext uri="{FF2B5EF4-FFF2-40B4-BE49-F238E27FC236}">
                <a16:creationId xmlns:a16="http://schemas.microsoft.com/office/drawing/2014/main" id="{B8FBF024-BC18-F30C-BFB3-3544570DE1B8}"/>
              </a:ext>
            </a:extLst>
          </p:cNvPr>
          <p:cNvPicPr>
            <a:picLocks noChangeAspect="1"/>
          </p:cNvPicPr>
          <p:nvPr/>
        </p:nvPicPr>
        <p:blipFill>
          <a:blip r:embed="rId2"/>
          <a:stretch>
            <a:fillRect/>
          </a:stretch>
        </p:blipFill>
        <p:spPr>
          <a:xfrm>
            <a:off x="4915332" y="5976505"/>
            <a:ext cx="2333625" cy="723900"/>
          </a:xfrm>
          <a:prstGeom prst="rect">
            <a:avLst/>
          </a:prstGeom>
        </p:spPr>
      </p:pic>
    </p:spTree>
    <p:extLst>
      <p:ext uri="{BB962C8B-B14F-4D97-AF65-F5344CB8AC3E}">
        <p14:creationId xmlns:p14="http://schemas.microsoft.com/office/powerpoint/2010/main" val="2175191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EE54-3A62-A6AC-B06F-630A77D03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4E09D-D709-9C0E-98FE-8266C11C687D}"/>
              </a:ext>
            </a:extLst>
          </p:cNvPr>
          <p:cNvSpPr>
            <a:spLocks noGrp="1"/>
          </p:cNvSpPr>
          <p:nvPr>
            <p:ph type="title"/>
          </p:nvPr>
        </p:nvSpPr>
        <p:spPr/>
        <p:txBody>
          <a:bodyPr/>
          <a:lstStyle/>
          <a:p>
            <a:r>
              <a:rPr lang="en-US">
                <a:latin typeface="Atkinson Hyperlegible"/>
              </a:rPr>
              <a:t>What is Population Health Data?</a:t>
            </a:r>
            <a:endParaRPr lang="en-US"/>
          </a:p>
        </p:txBody>
      </p:sp>
      <p:sp>
        <p:nvSpPr>
          <p:cNvPr id="4" name="Slide Number Placeholder 3">
            <a:extLst>
              <a:ext uri="{FF2B5EF4-FFF2-40B4-BE49-F238E27FC236}">
                <a16:creationId xmlns:a16="http://schemas.microsoft.com/office/drawing/2014/main" id="{75B220F9-C336-969B-AD21-ABD5FC1CD44C}"/>
              </a:ext>
            </a:extLst>
          </p:cNvPr>
          <p:cNvSpPr>
            <a:spLocks noGrp="1"/>
          </p:cNvSpPr>
          <p:nvPr>
            <p:ph type="sldNum" sz="quarter" idx="12"/>
          </p:nvPr>
        </p:nvSpPr>
        <p:spPr/>
        <p:txBody>
          <a:bodyPr/>
          <a:lstStyle/>
          <a:p>
            <a:fld id="{EAC521D8-0276-7043-A50F-48E286C59F7E}" type="slidenum">
              <a:rPr lang="en-US" smtClean="0"/>
              <a:pPr/>
              <a:t>15</a:t>
            </a:fld>
            <a:endParaRPr lang="en-US"/>
          </a:p>
        </p:txBody>
      </p:sp>
      <p:sp>
        <p:nvSpPr>
          <p:cNvPr id="24" name="Rectangle: Rounded Corners 23">
            <a:extLst>
              <a:ext uri="{FF2B5EF4-FFF2-40B4-BE49-F238E27FC236}">
                <a16:creationId xmlns:a16="http://schemas.microsoft.com/office/drawing/2014/main" id="{E2BF1022-C8D9-9803-4104-1E88D35950F1}"/>
              </a:ext>
            </a:extLst>
          </p:cNvPr>
          <p:cNvSpPr/>
          <p:nvPr/>
        </p:nvSpPr>
        <p:spPr>
          <a:xfrm>
            <a:off x="445745" y="1360449"/>
            <a:ext cx="2015412" cy="844446"/>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rgbClr val="172B54"/>
                </a:solidFill>
                <a:latin typeface="Atkinson Hyperlegible"/>
                <a:cs typeface="Poppins"/>
              </a:rPr>
              <a:t>Health Surveys</a:t>
            </a:r>
          </a:p>
        </p:txBody>
      </p:sp>
      <p:sp>
        <p:nvSpPr>
          <p:cNvPr id="25" name="Rectangle: Rounded Corners 24">
            <a:extLst>
              <a:ext uri="{FF2B5EF4-FFF2-40B4-BE49-F238E27FC236}">
                <a16:creationId xmlns:a16="http://schemas.microsoft.com/office/drawing/2014/main" id="{5D58C105-8D27-2AFC-5AA8-88AB126D8FD3}"/>
              </a:ext>
            </a:extLst>
          </p:cNvPr>
          <p:cNvSpPr/>
          <p:nvPr/>
        </p:nvSpPr>
        <p:spPr>
          <a:xfrm>
            <a:off x="2712237" y="1365480"/>
            <a:ext cx="2015412" cy="844446"/>
          </a:xfrm>
          <a:prstGeom prst="roundRect">
            <a:avLst/>
          </a:prstGeom>
          <a:solidFill>
            <a:srgbClr val="D6421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rgbClr val="172B54"/>
                </a:solidFill>
                <a:latin typeface="Atkinson Hyperlegible"/>
                <a:cs typeface="Poppins"/>
              </a:rPr>
              <a:t>Vital Statistics (Birth &amp; Death) Record Data</a:t>
            </a:r>
            <a:endParaRPr lang="en-US" sz="2400">
              <a:latin typeface="Atkinson Hyperlegible"/>
            </a:endParaRPr>
          </a:p>
        </p:txBody>
      </p:sp>
      <p:sp>
        <p:nvSpPr>
          <p:cNvPr id="26" name="Rectangle: Rounded Corners 25">
            <a:extLst>
              <a:ext uri="{FF2B5EF4-FFF2-40B4-BE49-F238E27FC236}">
                <a16:creationId xmlns:a16="http://schemas.microsoft.com/office/drawing/2014/main" id="{541198D6-6D2E-30C8-B0BB-27C04EA92FB6}"/>
              </a:ext>
            </a:extLst>
          </p:cNvPr>
          <p:cNvSpPr/>
          <p:nvPr/>
        </p:nvSpPr>
        <p:spPr>
          <a:xfrm>
            <a:off x="4960075" y="1350607"/>
            <a:ext cx="2015412" cy="844446"/>
          </a:xfrm>
          <a:prstGeom prst="roundRect">
            <a:avLst/>
          </a:prstGeom>
          <a:solidFill>
            <a:srgbClr val="26C9D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rgbClr val="172B54"/>
                </a:solidFill>
                <a:latin typeface="Atkinson Hyperlegible"/>
                <a:cs typeface="Poppins"/>
              </a:rPr>
              <a:t>Hospital Records Data</a:t>
            </a:r>
            <a:endParaRPr lang="en-US" sz="2400">
              <a:latin typeface="Atkinson Hyperlegible"/>
            </a:endParaRPr>
          </a:p>
        </p:txBody>
      </p:sp>
      <p:sp>
        <p:nvSpPr>
          <p:cNvPr id="27" name="Rectangle: Rounded Corners 26">
            <a:extLst>
              <a:ext uri="{FF2B5EF4-FFF2-40B4-BE49-F238E27FC236}">
                <a16:creationId xmlns:a16="http://schemas.microsoft.com/office/drawing/2014/main" id="{EB914BFA-714B-2CDD-385F-570D75BDEB3B}"/>
              </a:ext>
            </a:extLst>
          </p:cNvPr>
          <p:cNvSpPr/>
          <p:nvPr/>
        </p:nvSpPr>
        <p:spPr>
          <a:xfrm>
            <a:off x="7234701" y="1333034"/>
            <a:ext cx="2015412" cy="844446"/>
          </a:xfrm>
          <a:prstGeom prst="roundRect">
            <a:avLst/>
          </a:prstGeom>
          <a:solidFill>
            <a:srgbClr val="FBC1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rgbClr val="172B54"/>
                </a:solidFill>
                <a:latin typeface="Atkinson Hyperlegible"/>
                <a:cs typeface="Poppins"/>
              </a:rPr>
              <a:t>Electronic Health Records Data  </a:t>
            </a:r>
            <a:endParaRPr lang="en-US" sz="1600" i="1">
              <a:solidFill>
                <a:srgbClr val="172B54"/>
              </a:solidFill>
              <a:latin typeface="Atkinson Hyperlegible"/>
              <a:cs typeface="Poppins"/>
            </a:endParaRPr>
          </a:p>
        </p:txBody>
      </p:sp>
      <p:sp>
        <p:nvSpPr>
          <p:cNvPr id="28" name="Rectangle: Rounded Corners 27">
            <a:extLst>
              <a:ext uri="{FF2B5EF4-FFF2-40B4-BE49-F238E27FC236}">
                <a16:creationId xmlns:a16="http://schemas.microsoft.com/office/drawing/2014/main" id="{EA9DB0E1-70EF-BBA6-C39A-238B142FC856}"/>
              </a:ext>
            </a:extLst>
          </p:cNvPr>
          <p:cNvSpPr/>
          <p:nvPr/>
        </p:nvSpPr>
        <p:spPr>
          <a:xfrm>
            <a:off x="9468001" y="1336742"/>
            <a:ext cx="2015412" cy="844446"/>
          </a:xfrm>
          <a:prstGeom prst="roundRect">
            <a:avLst/>
          </a:prstGeom>
          <a:solidFill>
            <a:srgbClr val="0C234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Atkinson Hyperlegible"/>
                <a:cs typeface="Poppins"/>
              </a:rPr>
              <a:t>Census Data</a:t>
            </a:r>
          </a:p>
        </p:txBody>
      </p:sp>
      <p:sp>
        <p:nvSpPr>
          <p:cNvPr id="29" name="TextBox 28">
            <a:extLst>
              <a:ext uri="{FF2B5EF4-FFF2-40B4-BE49-F238E27FC236}">
                <a16:creationId xmlns:a16="http://schemas.microsoft.com/office/drawing/2014/main" id="{27C446AB-2CAD-2EC8-C46E-65688275F68D}"/>
              </a:ext>
            </a:extLst>
          </p:cNvPr>
          <p:cNvSpPr txBox="1"/>
          <p:nvPr/>
        </p:nvSpPr>
        <p:spPr>
          <a:xfrm>
            <a:off x="681997" y="2448673"/>
            <a:ext cx="1042950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i="1">
                <a:latin typeface="Atkinson Hyperlegible"/>
                <a:ea typeface="+mn-lt"/>
                <a:cs typeface="+mn-lt"/>
              </a:rPr>
              <a:t>Population health </a:t>
            </a:r>
            <a:r>
              <a:rPr lang="en-US" sz="2000">
                <a:latin typeface="Atkinson Hyperlegible"/>
                <a:ea typeface="+mn-lt"/>
                <a:cs typeface="+mn-lt"/>
              </a:rPr>
              <a:t>refers to the health outcomes of a group of individuals, as well as how those outcomes are distributed within the group.</a:t>
            </a:r>
            <a:endParaRPr lang="en-US" sz="2000" i="1">
              <a:latin typeface="Atkinson Hyperlegible"/>
              <a:ea typeface="+mn-lt"/>
              <a:cs typeface="+mn-lt"/>
            </a:endParaRPr>
          </a:p>
          <a:p>
            <a:pPr marL="285750" indent="-285750">
              <a:buFont typeface="Arial"/>
              <a:buChar char="•"/>
            </a:pPr>
            <a:r>
              <a:rPr lang="en-US" sz="2000" i="1">
                <a:latin typeface="Atkinson Hyperlegible"/>
                <a:ea typeface="Calibri" panose="020F0502020204030204"/>
                <a:cs typeface="Calibri" panose="020F0502020204030204"/>
              </a:rPr>
              <a:t>Population health data</a:t>
            </a:r>
            <a:r>
              <a:rPr lang="en-US" sz="2000">
                <a:latin typeface="Atkinson Hyperlegible"/>
                <a:ea typeface="Calibri" panose="020F0502020204030204"/>
                <a:cs typeface="Calibri" panose="020F0502020204030204"/>
              </a:rPr>
              <a:t> is the systematic collection and analysis of health data for a specific group of people.</a:t>
            </a:r>
          </a:p>
          <a:p>
            <a:pPr marL="285750" indent="-285750">
              <a:buFont typeface="Arial"/>
              <a:buChar char="•"/>
            </a:pPr>
            <a:r>
              <a:rPr lang="en-US" sz="2000">
                <a:latin typeface="Atkinson Hyperlegible"/>
                <a:ea typeface="Calibri" panose="020F0502020204030204"/>
                <a:cs typeface="Calibri" panose="020F0502020204030204"/>
              </a:rPr>
              <a:t>Data Sources - There are various places data can come from:</a:t>
            </a:r>
          </a:p>
          <a:p>
            <a:pPr marL="742950" lvl="1" indent="-285750">
              <a:buFont typeface="Courier New"/>
              <a:buChar char="o"/>
            </a:pPr>
            <a:r>
              <a:rPr lang="en-US" sz="2000">
                <a:latin typeface="Atkinson Hyperlegible"/>
                <a:ea typeface="Calibri" panose="020F0502020204030204"/>
                <a:cs typeface="Calibri" panose="020F0502020204030204"/>
              </a:rPr>
              <a:t>Surveys</a:t>
            </a:r>
          </a:p>
          <a:p>
            <a:pPr marL="742950" lvl="1" indent="-285750">
              <a:buFont typeface="Courier New"/>
              <a:buChar char="o"/>
            </a:pPr>
            <a:r>
              <a:rPr lang="en-US" sz="2000">
                <a:latin typeface="Atkinson Hyperlegible"/>
                <a:ea typeface="Calibri" panose="020F0502020204030204"/>
                <a:cs typeface="Calibri" panose="020F0502020204030204"/>
              </a:rPr>
              <a:t>Case Reporting (Hospital, Coroner) </a:t>
            </a:r>
          </a:p>
          <a:p>
            <a:pPr marL="285750" indent="-285750">
              <a:buFont typeface="Arial"/>
              <a:buChar char="•"/>
            </a:pPr>
            <a:r>
              <a:rPr lang="en-US" sz="2000">
                <a:latin typeface="Atkinson Hyperlegible"/>
                <a:ea typeface="Calibri" panose="020F0502020204030204"/>
                <a:cs typeface="Calibri" panose="020F0502020204030204"/>
              </a:rPr>
              <a:t>Data Limitations - There are many limitations to the data we collect</a:t>
            </a:r>
          </a:p>
          <a:p>
            <a:pPr marL="742950" lvl="1" indent="-285750">
              <a:buFont typeface="Courier New"/>
              <a:buChar char="o"/>
            </a:pPr>
            <a:r>
              <a:rPr lang="en-US" sz="2000">
                <a:latin typeface="Atkinson Hyperlegible"/>
                <a:ea typeface="Calibri" panose="020F0502020204030204"/>
                <a:cs typeface="Calibri" panose="020F0502020204030204"/>
              </a:rPr>
              <a:t>Data "lag" &amp; timing</a:t>
            </a:r>
          </a:p>
          <a:p>
            <a:pPr marL="742950" lvl="1" indent="-285750">
              <a:buFont typeface="Courier New"/>
              <a:buChar char="o"/>
            </a:pPr>
            <a:r>
              <a:rPr lang="en-US" sz="2000">
                <a:latin typeface="Atkinson Hyperlegible"/>
                <a:ea typeface="Calibri" panose="020F0502020204030204"/>
                <a:cs typeface="Calibri" panose="020F0502020204030204"/>
              </a:rPr>
              <a:t>Patient privacy protection </a:t>
            </a:r>
          </a:p>
          <a:p>
            <a:pPr marL="742950" lvl="1" indent="-285750">
              <a:buFont typeface="Courier New"/>
              <a:buChar char="o"/>
            </a:pPr>
            <a:r>
              <a:rPr lang="en-US" sz="2000">
                <a:latin typeface="Atkinson Hyperlegible"/>
                <a:ea typeface="Calibri" panose="020F0502020204030204"/>
                <a:cs typeface="Calibri" panose="020F0502020204030204"/>
              </a:rPr>
              <a:t>"Generalizability" of surveys, rates</a:t>
            </a:r>
            <a:endParaRPr lang="en-US"/>
          </a:p>
        </p:txBody>
      </p:sp>
      <p:pic>
        <p:nvPicPr>
          <p:cNvPr id="5" name="Picture 4" descr="A close up of a logo&#10;&#10;AI-generated content may be incorrect.">
            <a:extLst>
              <a:ext uri="{FF2B5EF4-FFF2-40B4-BE49-F238E27FC236}">
                <a16:creationId xmlns:a16="http://schemas.microsoft.com/office/drawing/2014/main" id="{D3B0B34A-DCA0-0AF3-0E77-A22652022E5C}"/>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6" name="Picture 5" descr="A person wearing a blue shirt&#10;&#10;AI-generated content may be incorrect.">
            <a:extLst>
              <a:ext uri="{FF2B5EF4-FFF2-40B4-BE49-F238E27FC236}">
                <a16:creationId xmlns:a16="http://schemas.microsoft.com/office/drawing/2014/main" id="{5837DD87-42C8-A881-8111-2DB82F2E780B}"/>
              </a:ext>
            </a:extLst>
          </p:cNvPr>
          <p:cNvPicPr>
            <a:picLocks noChangeAspect="1"/>
          </p:cNvPicPr>
          <p:nvPr/>
        </p:nvPicPr>
        <p:blipFill>
          <a:blip r:embed="rId4"/>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1675198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913D3-2AF7-8EDB-3F18-3C443E242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035D0-A563-DEAB-F3FC-7ABCFEFB174B}"/>
              </a:ext>
            </a:extLst>
          </p:cNvPr>
          <p:cNvSpPr>
            <a:spLocks noGrp="1"/>
          </p:cNvSpPr>
          <p:nvPr>
            <p:ph type="title"/>
          </p:nvPr>
        </p:nvSpPr>
        <p:spPr>
          <a:xfrm>
            <a:off x="223099" y="121197"/>
            <a:ext cx="11742844" cy="978729"/>
          </a:xfrm>
        </p:spPr>
        <p:txBody>
          <a:bodyPr/>
          <a:lstStyle/>
          <a:p>
            <a:r>
              <a:rPr lang="en-US" sz="3200">
                <a:latin typeface="Atkinson Hyperlegible"/>
              </a:rPr>
              <a:t>Discussion: How does Population Health Data inform decision-making?</a:t>
            </a:r>
            <a:endParaRPr lang="en-US" sz="3200"/>
          </a:p>
        </p:txBody>
      </p:sp>
      <p:sp>
        <p:nvSpPr>
          <p:cNvPr id="4" name="Slide Number Placeholder 3">
            <a:extLst>
              <a:ext uri="{FF2B5EF4-FFF2-40B4-BE49-F238E27FC236}">
                <a16:creationId xmlns:a16="http://schemas.microsoft.com/office/drawing/2014/main" id="{23A8E83D-DC2C-8045-34A6-9D398879F1D6}"/>
              </a:ext>
            </a:extLst>
          </p:cNvPr>
          <p:cNvSpPr>
            <a:spLocks noGrp="1"/>
          </p:cNvSpPr>
          <p:nvPr>
            <p:ph type="sldNum" sz="quarter" idx="12"/>
          </p:nvPr>
        </p:nvSpPr>
        <p:spPr/>
        <p:txBody>
          <a:bodyPr/>
          <a:lstStyle/>
          <a:p>
            <a:fld id="{EAC521D8-0276-7043-A50F-48E286C59F7E}" type="slidenum">
              <a:rPr lang="en-US" smtClean="0"/>
              <a:pPr/>
              <a:t>16</a:t>
            </a:fld>
            <a:endParaRPr lang="en-US"/>
          </a:p>
        </p:txBody>
      </p:sp>
      <p:sp>
        <p:nvSpPr>
          <p:cNvPr id="5" name="TextBox 4">
            <a:extLst>
              <a:ext uri="{FF2B5EF4-FFF2-40B4-BE49-F238E27FC236}">
                <a16:creationId xmlns:a16="http://schemas.microsoft.com/office/drawing/2014/main" id="{B969A33C-1005-3DF0-462D-067AE79FA7A8}"/>
              </a:ext>
            </a:extLst>
          </p:cNvPr>
          <p:cNvSpPr txBox="1"/>
          <p:nvPr/>
        </p:nvSpPr>
        <p:spPr>
          <a:xfrm>
            <a:off x="670023" y="1511447"/>
            <a:ext cx="1068927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Atkinson Hyperlegible"/>
                <a:ea typeface="Calibri"/>
                <a:cs typeface="Calibri"/>
              </a:rPr>
              <a:t>For example: Epidemiologists can use </a:t>
            </a:r>
            <a:r>
              <a:rPr lang="en-US" sz="2400" i="1">
                <a:latin typeface="Atkinson Hyperlegible"/>
                <a:ea typeface="Calibri"/>
                <a:cs typeface="Calibri"/>
              </a:rPr>
              <a:t>population health data</a:t>
            </a:r>
            <a:r>
              <a:rPr lang="en-US" sz="2400">
                <a:latin typeface="Atkinson Hyperlegible"/>
                <a:ea typeface="Calibri"/>
                <a:cs typeface="Calibri"/>
              </a:rPr>
              <a:t> </a:t>
            </a:r>
            <a:r>
              <a:rPr lang="en-US" sz="2400">
                <a:latin typeface="Atkinson Hyperlegible"/>
                <a:ea typeface="+mn-lt"/>
                <a:cs typeface="+mn-lt"/>
              </a:rPr>
              <a:t>to generate knowledge that can be directly applied to public health practice, policy-making, and intervention strategies.</a:t>
            </a:r>
          </a:p>
          <a:p>
            <a:endParaRPr lang="en-US" sz="2400">
              <a:latin typeface="Atkinson Hyperlegible"/>
              <a:ea typeface="Calibri"/>
              <a:cs typeface="Calibri"/>
            </a:endParaRPr>
          </a:p>
          <a:p>
            <a:r>
              <a:rPr lang="en-US" sz="2400" b="1">
                <a:latin typeface="Atkinson Hyperlegible"/>
                <a:ea typeface="Calibri"/>
                <a:cs typeface="Calibri"/>
              </a:rPr>
              <a:t>How can </a:t>
            </a:r>
            <a:r>
              <a:rPr lang="en-US" sz="2400" b="1" i="1">
                <a:latin typeface="Atkinson Hyperlegible"/>
                <a:ea typeface="Calibri"/>
                <a:cs typeface="Calibri"/>
              </a:rPr>
              <a:t>population health data</a:t>
            </a:r>
            <a:r>
              <a:rPr lang="en-US" sz="2400" b="1">
                <a:latin typeface="Atkinson Hyperlegible"/>
                <a:ea typeface="Calibri"/>
                <a:cs typeface="Calibri"/>
              </a:rPr>
              <a:t> inform the communities you serve, or the organizations you serve with? </a:t>
            </a:r>
          </a:p>
          <a:p>
            <a:endParaRPr lang="en-US" sz="2400">
              <a:latin typeface="Atkinson Hyperlegible"/>
              <a:ea typeface="Calibri"/>
              <a:cs typeface="Calibri"/>
            </a:endParaRPr>
          </a:p>
          <a:p>
            <a:r>
              <a:rPr lang="en-US" sz="2400">
                <a:latin typeface="Atkinson Hyperlegible"/>
                <a:ea typeface="Calibri"/>
                <a:cs typeface="Calibri"/>
              </a:rPr>
              <a:t>One or two people please come off mute to answer and others can type in the chat with your response. </a:t>
            </a:r>
          </a:p>
          <a:p>
            <a:endParaRPr lang="en-US" sz="2400">
              <a:latin typeface="Atkinson Hyperlegible"/>
              <a:ea typeface="Calibri"/>
              <a:cs typeface="Calibri"/>
            </a:endParaRPr>
          </a:p>
        </p:txBody>
      </p:sp>
      <p:pic>
        <p:nvPicPr>
          <p:cNvPr id="6" name="Picture 5" descr="A close up of a logo&#10;&#10;AI-generated content may be incorrect.">
            <a:extLst>
              <a:ext uri="{FF2B5EF4-FFF2-40B4-BE49-F238E27FC236}">
                <a16:creationId xmlns:a16="http://schemas.microsoft.com/office/drawing/2014/main" id="{E22CF9DE-288C-5B3D-CFB6-0804F2268E9A}"/>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7" name="Picture 6" descr="A person wearing a blue shirt&#10;&#10;AI-generated content may be incorrect.">
            <a:extLst>
              <a:ext uri="{FF2B5EF4-FFF2-40B4-BE49-F238E27FC236}">
                <a16:creationId xmlns:a16="http://schemas.microsoft.com/office/drawing/2014/main" id="{08DCDDD5-1FC2-82D9-668D-AAD78C35A761}"/>
              </a:ext>
            </a:extLst>
          </p:cNvPr>
          <p:cNvPicPr>
            <a:picLocks noChangeAspect="1"/>
          </p:cNvPicPr>
          <p:nvPr/>
        </p:nvPicPr>
        <p:blipFill>
          <a:blip r:embed="rId4"/>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409139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A79D-6296-78BC-4BDE-D19D0F698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93B50-09EC-D592-1C65-D393F6C7B0DD}"/>
              </a:ext>
            </a:extLst>
          </p:cNvPr>
          <p:cNvSpPr>
            <a:spLocks noGrp="1"/>
          </p:cNvSpPr>
          <p:nvPr>
            <p:ph type="title"/>
          </p:nvPr>
        </p:nvSpPr>
        <p:spPr>
          <a:xfrm>
            <a:off x="154861" y="360032"/>
            <a:ext cx="11333411" cy="480131"/>
          </a:xfrm>
        </p:spPr>
        <p:txBody>
          <a:bodyPr/>
          <a:lstStyle/>
          <a:p>
            <a:r>
              <a:rPr lang="en-US" sz="2800">
                <a:latin typeface="Atkinson Hyperlegible"/>
              </a:rPr>
              <a:t>Case Study: From Data to Lead Poisoning Prevention Program</a:t>
            </a:r>
            <a:endParaRPr lang="en-US" sz="2800"/>
          </a:p>
        </p:txBody>
      </p:sp>
      <p:sp>
        <p:nvSpPr>
          <p:cNvPr id="4" name="Slide Number Placeholder 3">
            <a:extLst>
              <a:ext uri="{FF2B5EF4-FFF2-40B4-BE49-F238E27FC236}">
                <a16:creationId xmlns:a16="http://schemas.microsoft.com/office/drawing/2014/main" id="{6F63A925-449D-F1EA-9A86-4E99B60172EF}"/>
              </a:ext>
            </a:extLst>
          </p:cNvPr>
          <p:cNvSpPr>
            <a:spLocks noGrp="1"/>
          </p:cNvSpPr>
          <p:nvPr>
            <p:ph type="sldNum" sz="quarter" idx="12"/>
          </p:nvPr>
        </p:nvSpPr>
        <p:spPr/>
        <p:txBody>
          <a:bodyPr/>
          <a:lstStyle/>
          <a:p>
            <a:fld id="{EAC521D8-0276-7043-A50F-48E286C59F7E}" type="slidenum">
              <a:rPr lang="en-US" smtClean="0"/>
              <a:pPr/>
              <a:t>17</a:t>
            </a:fld>
            <a:endParaRPr lang="en-US"/>
          </a:p>
        </p:txBody>
      </p:sp>
      <p:sp>
        <p:nvSpPr>
          <p:cNvPr id="5" name="Text Placeholder 4">
            <a:extLst>
              <a:ext uri="{FF2B5EF4-FFF2-40B4-BE49-F238E27FC236}">
                <a16:creationId xmlns:a16="http://schemas.microsoft.com/office/drawing/2014/main" id="{5319BE43-64A5-60CE-D42D-BC9A520FEA15}"/>
              </a:ext>
            </a:extLst>
          </p:cNvPr>
          <p:cNvSpPr>
            <a:spLocks noGrp="1"/>
          </p:cNvSpPr>
          <p:nvPr/>
        </p:nvSpPr>
        <p:spPr>
          <a:xfrm>
            <a:off x="139042" y="1474395"/>
            <a:ext cx="5956254" cy="489365"/>
          </a:xfrm>
          <a:prstGeom prst="rect">
            <a:avLst/>
          </a:prstGeom>
        </p:spPr>
        <p:txBody>
          <a:bodyPr vert="horz" wrap="square" lIns="91440" tIns="45720" rIns="91440" bIns="45720" rtlCol="0" anchor="t">
            <a:spAutoFit/>
          </a:bodyPr>
          <a:lstStyle>
            <a:lvl1pPr marL="0" indent="0" algn="l" defTabSz="914400" rtl="0" eaLnBrk="1" latinLnBrk="0" hangingPunct="1">
              <a:lnSpc>
                <a:spcPct val="114000"/>
              </a:lnSpc>
              <a:spcBef>
                <a:spcPts val="1000"/>
              </a:spcBef>
              <a:buClr>
                <a:srgbClr val="26C9D4"/>
              </a:buClr>
              <a:buFont typeface="Arial" panose="020B0604020202020204" pitchFamily="34" charset="0"/>
              <a:buNone/>
              <a:defRPr sz="2400" kern="1200">
                <a:solidFill>
                  <a:srgbClr val="21B6C1"/>
                </a:solidFill>
                <a:latin typeface="brandon_grotesquebold" panose="020B0604020202020204" charset="0"/>
                <a:ea typeface="+mn-ea"/>
                <a:cs typeface="+mn-cs"/>
              </a:defRPr>
            </a:lvl1pPr>
            <a:lvl2pPr marL="4572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9144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3716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18288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tkinson Hyperlegible"/>
              </a:rPr>
              <a:t> 2023 Community Canvassing Pilot</a:t>
            </a:r>
          </a:p>
        </p:txBody>
      </p:sp>
      <p:pic>
        <p:nvPicPr>
          <p:cNvPr id="6" name="Picture 5" descr="A close up of a logo&#10;&#10;AI-generated content may be incorrect.">
            <a:extLst>
              <a:ext uri="{FF2B5EF4-FFF2-40B4-BE49-F238E27FC236}">
                <a16:creationId xmlns:a16="http://schemas.microsoft.com/office/drawing/2014/main" id="{9B4C0A14-FB71-F008-78CA-79AB3B3BD17B}"/>
              </a:ext>
            </a:extLst>
          </p:cNvPr>
          <p:cNvPicPr>
            <a:picLocks noChangeAspect="1"/>
          </p:cNvPicPr>
          <p:nvPr/>
        </p:nvPicPr>
        <p:blipFill>
          <a:blip r:embed="rId3"/>
          <a:stretch>
            <a:fillRect/>
          </a:stretch>
        </p:blipFill>
        <p:spPr>
          <a:xfrm>
            <a:off x="4915332" y="5976505"/>
            <a:ext cx="2333625" cy="723900"/>
          </a:xfrm>
          <a:prstGeom prst="rect">
            <a:avLst/>
          </a:prstGeom>
        </p:spPr>
      </p:pic>
      <p:sp>
        <p:nvSpPr>
          <p:cNvPr id="722" name="Rectangle 721">
            <a:extLst>
              <a:ext uri="{FF2B5EF4-FFF2-40B4-BE49-F238E27FC236}">
                <a16:creationId xmlns:a16="http://schemas.microsoft.com/office/drawing/2014/main" id="{FF265D2C-9CCB-C925-5319-AE0C845573E9}"/>
              </a:ext>
            </a:extLst>
          </p:cNvPr>
          <p:cNvSpPr/>
          <p:nvPr/>
        </p:nvSpPr>
        <p:spPr>
          <a:xfrm>
            <a:off x="134107" y="2267773"/>
            <a:ext cx="3122289" cy="1195708"/>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a:p>
            <a:pPr algn="ctr"/>
            <a:r>
              <a:rPr lang="en-US">
                <a:latin typeface="Atkinson Hyperlegible"/>
                <a:ea typeface="Calibri"/>
                <a:cs typeface="Calibri"/>
              </a:rPr>
              <a:t>Step 1: </a:t>
            </a:r>
            <a:endParaRPr lang="en-US">
              <a:latin typeface="Atkinson Hyperlegible"/>
              <a:ea typeface="+mn-lt"/>
              <a:cs typeface="+mn-lt"/>
            </a:endParaRPr>
          </a:p>
          <a:p>
            <a:pPr algn="ctr"/>
            <a:r>
              <a:rPr lang="en-US">
                <a:latin typeface="Atkinson Hyperlegible"/>
                <a:ea typeface="+mn-lt"/>
                <a:cs typeface="+mn-lt"/>
              </a:rPr>
              <a:t>Proactive Prevention </a:t>
            </a:r>
          </a:p>
          <a:p>
            <a:pPr algn="ctr"/>
            <a:r>
              <a:rPr lang="en-US">
                <a:latin typeface="Atkinson Hyperlegible"/>
                <a:ea typeface="+mn-lt"/>
                <a:cs typeface="+mn-lt"/>
              </a:rPr>
              <a:t>Programming Approach</a:t>
            </a:r>
            <a:endParaRPr lang="en-US">
              <a:latin typeface="Atkinson Hyperlegible"/>
              <a:ea typeface="Calibri"/>
              <a:cs typeface="Calibri"/>
            </a:endParaRPr>
          </a:p>
          <a:p>
            <a:pPr algn="ctr"/>
            <a:endParaRPr lang="en-US">
              <a:solidFill>
                <a:srgbClr val="FFFFFF"/>
              </a:solidFill>
              <a:ea typeface="Calibri"/>
              <a:cs typeface="Calibri"/>
            </a:endParaRPr>
          </a:p>
          <a:p>
            <a:pPr algn="ctr"/>
            <a:endParaRPr lang="en-US" sz="1100">
              <a:solidFill>
                <a:srgbClr val="444444"/>
              </a:solidFill>
              <a:ea typeface="Calibri"/>
              <a:cs typeface="Calibri"/>
            </a:endParaRPr>
          </a:p>
        </p:txBody>
      </p:sp>
      <p:sp>
        <p:nvSpPr>
          <p:cNvPr id="725" name="Rectangle 724">
            <a:extLst>
              <a:ext uri="{FF2B5EF4-FFF2-40B4-BE49-F238E27FC236}">
                <a16:creationId xmlns:a16="http://schemas.microsoft.com/office/drawing/2014/main" id="{BB5C0F70-142F-72B1-0F4C-9CEF695A01E3}"/>
              </a:ext>
            </a:extLst>
          </p:cNvPr>
          <p:cNvSpPr/>
          <p:nvPr/>
        </p:nvSpPr>
        <p:spPr>
          <a:xfrm>
            <a:off x="8607091" y="2267772"/>
            <a:ext cx="3156408" cy="1195708"/>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a:p>
            <a:pPr algn="ctr"/>
            <a:r>
              <a:rPr lang="en-US">
                <a:latin typeface="Atkinson Hyperlegible"/>
                <a:ea typeface="Calibri"/>
                <a:cs typeface="Calibri"/>
              </a:rPr>
              <a:t>Step 3: </a:t>
            </a:r>
            <a:endParaRPr lang="en-US">
              <a:latin typeface="Atkinson Hyperlegible"/>
              <a:ea typeface="+mn-lt"/>
              <a:cs typeface="+mn-lt"/>
            </a:endParaRPr>
          </a:p>
          <a:p>
            <a:pPr algn="ctr"/>
            <a:r>
              <a:rPr lang="en-US">
                <a:latin typeface="Atkinson Hyperlegible"/>
                <a:ea typeface="+mn-lt"/>
                <a:cs typeface="+mn-lt"/>
              </a:rPr>
              <a:t>Target prevention to neighbors with lack of testing</a:t>
            </a:r>
          </a:p>
          <a:p>
            <a:pPr algn="ctr"/>
            <a:endParaRPr lang="en-US">
              <a:solidFill>
                <a:srgbClr val="FFFFFF"/>
              </a:solidFill>
              <a:ea typeface="Calibri"/>
              <a:cs typeface="Calibri"/>
            </a:endParaRPr>
          </a:p>
          <a:p>
            <a:pPr algn="ctr"/>
            <a:endParaRPr lang="en-US" sz="1100">
              <a:solidFill>
                <a:srgbClr val="444444"/>
              </a:solidFill>
              <a:ea typeface="Calibri"/>
              <a:cs typeface="Calibri"/>
            </a:endParaRPr>
          </a:p>
        </p:txBody>
      </p:sp>
      <p:sp>
        <p:nvSpPr>
          <p:cNvPr id="726" name="Rectangle 725">
            <a:extLst>
              <a:ext uri="{FF2B5EF4-FFF2-40B4-BE49-F238E27FC236}">
                <a16:creationId xmlns:a16="http://schemas.microsoft.com/office/drawing/2014/main" id="{82D3A3E2-4BB4-8DF3-1C41-628E4B40FA19}"/>
              </a:ext>
            </a:extLst>
          </p:cNvPr>
          <p:cNvSpPr/>
          <p:nvPr/>
        </p:nvSpPr>
        <p:spPr>
          <a:xfrm>
            <a:off x="2442853" y="3950996"/>
            <a:ext cx="3122289" cy="1445917"/>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tkinson Hyperlegible"/>
              <a:ea typeface="Calibri"/>
              <a:cs typeface="Calibri"/>
            </a:endParaRPr>
          </a:p>
          <a:p>
            <a:pPr algn="ctr"/>
            <a:r>
              <a:rPr lang="en-US">
                <a:latin typeface="Atkinson Hyperlegible"/>
                <a:ea typeface="Calibri"/>
                <a:cs typeface="Calibri"/>
              </a:rPr>
              <a:t>Step 4: </a:t>
            </a:r>
            <a:endParaRPr lang="en-US">
              <a:latin typeface="Atkinson Hyperlegible"/>
              <a:ea typeface="+mn-lt"/>
              <a:cs typeface="+mn-lt"/>
            </a:endParaRPr>
          </a:p>
          <a:p>
            <a:pPr algn="ctr"/>
            <a:r>
              <a:rPr lang="en-US">
                <a:latin typeface="Atkinson Hyperlegible"/>
                <a:ea typeface="+mn-lt"/>
                <a:cs typeface="+mn-lt"/>
              </a:rPr>
              <a:t>Train Community Health Promoters to provide Lead Education &amp; Prevention Resources </a:t>
            </a:r>
          </a:p>
          <a:p>
            <a:pPr algn="ctr"/>
            <a:endParaRPr lang="en-US" sz="1100">
              <a:solidFill>
                <a:srgbClr val="444444"/>
              </a:solidFill>
              <a:ea typeface="Calibri"/>
              <a:cs typeface="Calibri"/>
            </a:endParaRPr>
          </a:p>
        </p:txBody>
      </p:sp>
      <p:sp>
        <p:nvSpPr>
          <p:cNvPr id="727" name="Rectangle 726">
            <a:extLst>
              <a:ext uri="{FF2B5EF4-FFF2-40B4-BE49-F238E27FC236}">
                <a16:creationId xmlns:a16="http://schemas.microsoft.com/office/drawing/2014/main" id="{2B568933-31FB-6B07-32A5-D2D380B3D86A}"/>
              </a:ext>
            </a:extLst>
          </p:cNvPr>
          <p:cNvSpPr/>
          <p:nvPr/>
        </p:nvSpPr>
        <p:spPr>
          <a:xfrm>
            <a:off x="6377957" y="3950995"/>
            <a:ext cx="3352326" cy="1445917"/>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a:p>
            <a:pPr algn="ctr"/>
            <a:r>
              <a:rPr lang="en-US">
                <a:latin typeface="Atkinson Hyperlegible"/>
                <a:ea typeface="Calibri"/>
                <a:cs typeface="Calibri"/>
              </a:rPr>
              <a:t>Step 5: </a:t>
            </a:r>
            <a:endParaRPr lang="en-US">
              <a:latin typeface="Atkinson Hyperlegible"/>
              <a:ea typeface="+mn-lt"/>
              <a:cs typeface="+mn-lt"/>
            </a:endParaRPr>
          </a:p>
          <a:p>
            <a:pPr algn="ctr"/>
            <a:r>
              <a:rPr lang="en-US">
                <a:latin typeface="Atkinson Hyperlegible"/>
                <a:ea typeface="+mn-lt"/>
                <a:cs typeface="+mn-lt"/>
              </a:rPr>
              <a:t>Conduct community canvassing and education on Lead Prevention Education &amp; Prevention Resources</a:t>
            </a:r>
          </a:p>
          <a:p>
            <a:pPr algn="ctr"/>
            <a:endParaRPr lang="en-US" sz="1100">
              <a:solidFill>
                <a:srgbClr val="444444"/>
              </a:solidFill>
              <a:ea typeface="Calibri"/>
              <a:cs typeface="Calibri"/>
            </a:endParaRPr>
          </a:p>
        </p:txBody>
      </p:sp>
      <p:sp>
        <p:nvSpPr>
          <p:cNvPr id="729" name="Arrow: Right 728">
            <a:extLst>
              <a:ext uri="{FF2B5EF4-FFF2-40B4-BE49-F238E27FC236}">
                <a16:creationId xmlns:a16="http://schemas.microsoft.com/office/drawing/2014/main" id="{BCD60A78-7EE5-6910-83CC-B98E383C69C2}"/>
              </a:ext>
            </a:extLst>
          </p:cNvPr>
          <p:cNvSpPr/>
          <p:nvPr/>
        </p:nvSpPr>
        <p:spPr>
          <a:xfrm>
            <a:off x="7975707" y="2789585"/>
            <a:ext cx="422276" cy="3327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Arrow: Right 729">
            <a:extLst>
              <a:ext uri="{FF2B5EF4-FFF2-40B4-BE49-F238E27FC236}">
                <a16:creationId xmlns:a16="http://schemas.microsoft.com/office/drawing/2014/main" id="{0B825215-D71B-35E6-DC23-6CE4338055C6}"/>
              </a:ext>
            </a:extLst>
          </p:cNvPr>
          <p:cNvSpPr/>
          <p:nvPr/>
        </p:nvSpPr>
        <p:spPr>
          <a:xfrm>
            <a:off x="5779403" y="4506928"/>
            <a:ext cx="422276" cy="3327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Arrow: Right 727">
            <a:extLst>
              <a:ext uri="{FF2B5EF4-FFF2-40B4-BE49-F238E27FC236}">
                <a16:creationId xmlns:a16="http://schemas.microsoft.com/office/drawing/2014/main" id="{3BCF9E39-0941-265E-6EFC-C48D773A2009}"/>
              </a:ext>
            </a:extLst>
          </p:cNvPr>
          <p:cNvSpPr/>
          <p:nvPr/>
        </p:nvSpPr>
        <p:spPr>
          <a:xfrm>
            <a:off x="3486753" y="2789586"/>
            <a:ext cx="422276" cy="3327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ectangle 723">
            <a:extLst>
              <a:ext uri="{FF2B5EF4-FFF2-40B4-BE49-F238E27FC236}">
                <a16:creationId xmlns:a16="http://schemas.microsoft.com/office/drawing/2014/main" id="{F4FB34A3-CF25-6598-819D-F17E82ABF04E}"/>
              </a:ext>
            </a:extLst>
          </p:cNvPr>
          <p:cNvSpPr/>
          <p:nvPr/>
        </p:nvSpPr>
        <p:spPr>
          <a:xfrm>
            <a:off x="4093674" y="2267775"/>
            <a:ext cx="3668396" cy="1195708"/>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a:p>
            <a:pPr algn="ctr"/>
            <a:r>
              <a:rPr lang="en-US">
                <a:latin typeface="Atkinson Hyperlegible"/>
                <a:ea typeface="Calibri"/>
                <a:cs typeface="Calibri"/>
              </a:rPr>
              <a:t>Step 2: </a:t>
            </a:r>
            <a:endParaRPr lang="en-US">
              <a:latin typeface="Atkinson Hyperlegible"/>
              <a:ea typeface="+mn-lt"/>
              <a:cs typeface="+mn-lt"/>
            </a:endParaRPr>
          </a:p>
          <a:p>
            <a:pPr algn="ctr"/>
            <a:r>
              <a:rPr lang="en-US">
                <a:latin typeface="Atkinson Hyperlegible"/>
                <a:ea typeface="+mn-lt"/>
                <a:cs typeface="+mn-lt"/>
              </a:rPr>
              <a:t>Identify potential areas with elevated Blood Lead Levels using the Cook County Health Atlas</a:t>
            </a:r>
            <a:endParaRPr lang="en-US">
              <a:latin typeface="Atkinson Hyperlegible"/>
            </a:endParaRPr>
          </a:p>
          <a:p>
            <a:pPr algn="ctr"/>
            <a:endParaRPr lang="en-US" sz="1100">
              <a:solidFill>
                <a:srgbClr val="444444"/>
              </a:solidFill>
              <a:ea typeface="Calibri"/>
              <a:cs typeface="Calibri"/>
            </a:endParaRPr>
          </a:p>
        </p:txBody>
      </p:sp>
      <p:sp>
        <p:nvSpPr>
          <p:cNvPr id="732" name="Star: 5 Points 731">
            <a:extLst>
              <a:ext uri="{FF2B5EF4-FFF2-40B4-BE49-F238E27FC236}">
                <a16:creationId xmlns:a16="http://schemas.microsoft.com/office/drawing/2014/main" id="{CB5D8783-640B-59F1-0295-AC9A215ADEEA}"/>
              </a:ext>
            </a:extLst>
          </p:cNvPr>
          <p:cNvSpPr/>
          <p:nvPr/>
        </p:nvSpPr>
        <p:spPr>
          <a:xfrm>
            <a:off x="7379764" y="2008966"/>
            <a:ext cx="616684" cy="538903"/>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miling in front of a brick wall&#10;&#10;AI-generated content may be incorrect.">
            <a:extLst>
              <a:ext uri="{FF2B5EF4-FFF2-40B4-BE49-F238E27FC236}">
                <a16:creationId xmlns:a16="http://schemas.microsoft.com/office/drawing/2014/main" id="{0913D30A-E8E8-F674-FA26-8332CED033FA}"/>
              </a:ext>
            </a:extLst>
          </p:cNvPr>
          <p:cNvPicPr>
            <a:picLocks noChangeAspect="1"/>
          </p:cNvPicPr>
          <p:nvPr/>
        </p:nvPicPr>
        <p:blipFill>
          <a:blip r:embed="rId4"/>
          <a:stretch>
            <a:fillRect/>
          </a:stretch>
        </p:blipFill>
        <p:spPr>
          <a:xfrm>
            <a:off x="11054942" y="97377"/>
            <a:ext cx="995644" cy="970990"/>
          </a:xfrm>
          <a:prstGeom prst="rect">
            <a:avLst/>
          </a:prstGeom>
        </p:spPr>
      </p:pic>
    </p:spTree>
    <p:extLst>
      <p:ext uri="{BB962C8B-B14F-4D97-AF65-F5344CB8AC3E}">
        <p14:creationId xmlns:p14="http://schemas.microsoft.com/office/powerpoint/2010/main" val="1058425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51D33-C70E-F3AC-20CF-E194D95C0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72A10-C729-744D-962F-C715C0020C3D}"/>
              </a:ext>
            </a:extLst>
          </p:cNvPr>
          <p:cNvSpPr>
            <a:spLocks noGrp="1"/>
          </p:cNvSpPr>
          <p:nvPr>
            <p:ph type="title"/>
          </p:nvPr>
        </p:nvSpPr>
        <p:spPr>
          <a:xfrm>
            <a:off x="120741" y="325913"/>
            <a:ext cx="11333411" cy="480131"/>
          </a:xfrm>
        </p:spPr>
        <p:txBody>
          <a:bodyPr/>
          <a:lstStyle/>
          <a:p>
            <a:r>
              <a:rPr lang="en-US" sz="2800">
                <a:latin typeface="Atkinson Hyperlegible"/>
              </a:rPr>
              <a:t>Case Study: From Data to Lead Poisoning Prevention Program</a:t>
            </a:r>
            <a:endParaRPr lang="en-US"/>
          </a:p>
        </p:txBody>
      </p:sp>
      <p:sp>
        <p:nvSpPr>
          <p:cNvPr id="4" name="Slide Number Placeholder 3">
            <a:extLst>
              <a:ext uri="{FF2B5EF4-FFF2-40B4-BE49-F238E27FC236}">
                <a16:creationId xmlns:a16="http://schemas.microsoft.com/office/drawing/2014/main" id="{8CBFB0F8-1743-3F5E-C091-13B7D784774E}"/>
              </a:ext>
            </a:extLst>
          </p:cNvPr>
          <p:cNvSpPr>
            <a:spLocks noGrp="1"/>
          </p:cNvSpPr>
          <p:nvPr>
            <p:ph type="sldNum" sz="quarter" idx="12"/>
          </p:nvPr>
        </p:nvSpPr>
        <p:spPr/>
        <p:txBody>
          <a:bodyPr/>
          <a:lstStyle/>
          <a:p>
            <a:fld id="{EAC521D8-0276-7043-A50F-48E286C59F7E}" type="slidenum">
              <a:rPr lang="en-US" smtClean="0"/>
              <a:pPr/>
              <a:t>18</a:t>
            </a:fld>
            <a:endParaRPr lang="en-US"/>
          </a:p>
        </p:txBody>
      </p:sp>
      <p:sp>
        <p:nvSpPr>
          <p:cNvPr id="10" name="Rectangle 9">
            <a:extLst>
              <a:ext uri="{FF2B5EF4-FFF2-40B4-BE49-F238E27FC236}">
                <a16:creationId xmlns:a16="http://schemas.microsoft.com/office/drawing/2014/main" id="{EC06EE7B-B66C-E44A-6BC5-17B275CF847F}"/>
              </a:ext>
            </a:extLst>
          </p:cNvPr>
          <p:cNvSpPr/>
          <p:nvPr/>
        </p:nvSpPr>
        <p:spPr>
          <a:xfrm>
            <a:off x="176440" y="1304689"/>
            <a:ext cx="4794455" cy="423127"/>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500">
                <a:ea typeface="Calibri"/>
                <a:cs typeface="Calibri"/>
              </a:rPr>
              <a:t>Step 1: </a:t>
            </a:r>
            <a:r>
              <a:rPr lang="en-US" sz="1500">
                <a:ea typeface="+mn-lt"/>
                <a:cs typeface="+mn-lt"/>
              </a:rPr>
              <a:t>Proactive Prevention Programming Approach</a:t>
            </a:r>
            <a:endParaRPr lang="en-US" sz="1500">
              <a:ea typeface="Calibri"/>
              <a:cs typeface="Calibri"/>
            </a:endParaRPr>
          </a:p>
        </p:txBody>
      </p:sp>
      <p:sp>
        <p:nvSpPr>
          <p:cNvPr id="12" name="Rectangle 11">
            <a:extLst>
              <a:ext uri="{FF2B5EF4-FFF2-40B4-BE49-F238E27FC236}">
                <a16:creationId xmlns:a16="http://schemas.microsoft.com/office/drawing/2014/main" id="{771A7489-E0A4-A731-8DE4-8B61B7F146B8}"/>
              </a:ext>
            </a:extLst>
          </p:cNvPr>
          <p:cNvSpPr/>
          <p:nvPr/>
        </p:nvSpPr>
        <p:spPr>
          <a:xfrm>
            <a:off x="172648" y="3548358"/>
            <a:ext cx="4982744" cy="528959"/>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500">
                <a:latin typeface="Atkinson Hyperlegible"/>
                <a:ea typeface="Calibri"/>
                <a:cs typeface="Calibri"/>
              </a:rPr>
              <a:t>Step 2: </a:t>
            </a:r>
            <a:r>
              <a:rPr lang="en-US" sz="1500">
                <a:latin typeface="Atkinson Hyperlegible"/>
                <a:ea typeface="+mn-lt"/>
                <a:cs typeface="+mn-lt"/>
              </a:rPr>
              <a:t>Identify potential areas with elevated Blood Lead Levels using the Cook County Health Atlas</a:t>
            </a:r>
            <a:endParaRPr lang="en-US" sz="1500">
              <a:solidFill>
                <a:srgbClr val="FFFFFF"/>
              </a:solidFill>
              <a:latin typeface="Atkinson Hyperlegible"/>
              <a:ea typeface="Calibri"/>
              <a:cs typeface="Calibri"/>
            </a:endParaRPr>
          </a:p>
        </p:txBody>
      </p:sp>
      <p:sp>
        <p:nvSpPr>
          <p:cNvPr id="13" name="Star: 5 Points 12">
            <a:extLst>
              <a:ext uri="{FF2B5EF4-FFF2-40B4-BE49-F238E27FC236}">
                <a16:creationId xmlns:a16="http://schemas.microsoft.com/office/drawing/2014/main" id="{A5240CB8-C1D1-CEAB-1C47-E5340752604C}"/>
              </a:ext>
            </a:extLst>
          </p:cNvPr>
          <p:cNvSpPr/>
          <p:nvPr/>
        </p:nvSpPr>
        <p:spPr>
          <a:xfrm>
            <a:off x="4978961" y="3333585"/>
            <a:ext cx="489468" cy="51014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grpSp>
        <p:nvGrpSpPr>
          <p:cNvPr id="18" name="Group 17">
            <a:extLst>
              <a:ext uri="{FF2B5EF4-FFF2-40B4-BE49-F238E27FC236}">
                <a16:creationId xmlns:a16="http://schemas.microsoft.com/office/drawing/2014/main" id="{FD41BCFE-C818-2DD5-EC66-E3AC0A16360B}"/>
              </a:ext>
            </a:extLst>
          </p:cNvPr>
          <p:cNvGrpSpPr/>
          <p:nvPr/>
        </p:nvGrpSpPr>
        <p:grpSpPr>
          <a:xfrm>
            <a:off x="5644494" y="1454257"/>
            <a:ext cx="6270097" cy="4896477"/>
            <a:chOff x="4800907" y="1411923"/>
            <a:chExt cx="6958015" cy="5129311"/>
          </a:xfrm>
        </p:grpSpPr>
        <p:pic>
          <p:nvPicPr>
            <p:cNvPr id="16" name="Picture 15">
              <a:extLst>
                <a:ext uri="{FF2B5EF4-FFF2-40B4-BE49-F238E27FC236}">
                  <a16:creationId xmlns:a16="http://schemas.microsoft.com/office/drawing/2014/main" id="{BBA63E95-BDE7-A79C-BBCC-AFF2153935E0}"/>
                </a:ext>
              </a:extLst>
            </p:cNvPr>
            <p:cNvPicPr>
              <a:picLocks noChangeAspect="1"/>
            </p:cNvPicPr>
            <p:nvPr/>
          </p:nvPicPr>
          <p:blipFill>
            <a:blip r:embed="rId3"/>
            <a:stretch>
              <a:fillRect/>
            </a:stretch>
          </p:blipFill>
          <p:spPr>
            <a:xfrm>
              <a:off x="4800907" y="1411923"/>
              <a:ext cx="6958015" cy="5129311"/>
            </a:xfrm>
            <a:prstGeom prst="rect">
              <a:avLst/>
            </a:prstGeom>
          </p:spPr>
        </p:pic>
        <p:sp>
          <p:nvSpPr>
            <p:cNvPr id="17" name="Oval 16">
              <a:extLst>
                <a:ext uri="{FF2B5EF4-FFF2-40B4-BE49-F238E27FC236}">
                  <a16:creationId xmlns:a16="http://schemas.microsoft.com/office/drawing/2014/main" id="{D6FFACE4-7FAD-9430-EA91-9A5F44CF3800}"/>
                </a:ext>
              </a:extLst>
            </p:cNvPr>
            <p:cNvSpPr/>
            <p:nvPr/>
          </p:nvSpPr>
          <p:spPr>
            <a:xfrm>
              <a:off x="5076958" y="2975692"/>
              <a:ext cx="2587765" cy="66239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12189A34-902B-DB14-8DDC-DCE0BA929F9D}"/>
              </a:ext>
            </a:extLst>
          </p:cNvPr>
          <p:cNvSpPr txBox="1"/>
          <p:nvPr/>
        </p:nvSpPr>
        <p:spPr>
          <a:xfrm>
            <a:off x="173566" y="4237566"/>
            <a:ext cx="4987065" cy="1897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600">
                <a:latin typeface="Atkinson Hyperlegible"/>
                <a:cs typeface="Arial"/>
              </a:rPr>
              <a:t>The map highlight shows that in Calumet City, 36.11% of housing usings were built pre-1960, which is used as indicator that there is a potential for lead exposure. ​</a:t>
            </a:r>
          </a:p>
          <a:p>
            <a:pPr marL="285750" indent="-285750">
              <a:lnSpc>
                <a:spcPct val="113999"/>
              </a:lnSpc>
              <a:spcBef>
                <a:spcPts val="1000"/>
              </a:spcBef>
              <a:buFont typeface="Arial,Sans-Serif"/>
              <a:buChar char="•"/>
            </a:pPr>
            <a:r>
              <a:rPr lang="en-US" sz="1600">
                <a:latin typeface="Atkinson Hyperlegible"/>
                <a:cs typeface="Arial"/>
              </a:rPr>
              <a:t>Example of data interpretation: "More than a third of Calumet City homes at risk for lead hazards."</a:t>
            </a:r>
          </a:p>
          <a:p>
            <a:pPr marL="285750" indent="-285750">
              <a:lnSpc>
                <a:spcPct val="113999"/>
              </a:lnSpc>
              <a:spcBef>
                <a:spcPts val="1000"/>
              </a:spcBef>
              <a:buFont typeface="Arial,Sans-Serif"/>
              <a:buChar char="•"/>
            </a:pPr>
            <a:endParaRPr lang="en-US" sz="1500">
              <a:latin typeface="Atkinson Hyperlegible"/>
              <a:cs typeface="Arial"/>
            </a:endParaRPr>
          </a:p>
        </p:txBody>
      </p:sp>
      <p:sp>
        <p:nvSpPr>
          <p:cNvPr id="20" name="TextBox 19">
            <a:extLst>
              <a:ext uri="{FF2B5EF4-FFF2-40B4-BE49-F238E27FC236}">
                <a16:creationId xmlns:a16="http://schemas.microsoft.com/office/drawing/2014/main" id="{6046CAFE-E191-C20D-44D6-95322B71859C}"/>
              </a:ext>
            </a:extLst>
          </p:cNvPr>
          <p:cNvSpPr txBox="1"/>
          <p:nvPr/>
        </p:nvSpPr>
        <p:spPr>
          <a:xfrm>
            <a:off x="173567" y="1845733"/>
            <a:ext cx="478578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600">
                <a:latin typeface="Atkinson Hyperlegible"/>
                <a:cs typeface="Arial"/>
              </a:rPr>
              <a:t>CCDPH Lead Program decided to move away from "Reactive" programming that responded to cases of elevated blood lead levels identified among children in SCC and moved into "Proactive" programming to improve prevention education and access in the community.</a:t>
            </a:r>
          </a:p>
        </p:txBody>
      </p:sp>
      <p:pic>
        <p:nvPicPr>
          <p:cNvPr id="5" name="Picture 4" descr="A person smiling in front of a brick wall&#10;&#10;AI-generated content may be incorrect.">
            <a:extLst>
              <a:ext uri="{FF2B5EF4-FFF2-40B4-BE49-F238E27FC236}">
                <a16:creationId xmlns:a16="http://schemas.microsoft.com/office/drawing/2014/main" id="{695DE093-2C31-9BDE-DB50-104ED22B580F}"/>
              </a:ext>
            </a:extLst>
          </p:cNvPr>
          <p:cNvPicPr>
            <a:picLocks noChangeAspect="1"/>
          </p:cNvPicPr>
          <p:nvPr/>
        </p:nvPicPr>
        <p:blipFill>
          <a:blip r:embed="rId4"/>
          <a:stretch>
            <a:fillRect/>
          </a:stretch>
        </p:blipFill>
        <p:spPr>
          <a:xfrm>
            <a:off x="11054942" y="97377"/>
            <a:ext cx="995644" cy="970990"/>
          </a:xfrm>
          <a:prstGeom prst="rect">
            <a:avLst/>
          </a:prstGeom>
        </p:spPr>
      </p:pic>
    </p:spTree>
    <p:extLst>
      <p:ext uri="{BB962C8B-B14F-4D97-AF65-F5344CB8AC3E}">
        <p14:creationId xmlns:p14="http://schemas.microsoft.com/office/powerpoint/2010/main" val="2351682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D5346-B4E3-A18D-0298-578C42A80B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EB6546-4053-2D36-0029-A5DCEEB58D38}"/>
              </a:ext>
            </a:extLst>
          </p:cNvPr>
          <p:cNvSpPr>
            <a:spLocks noGrp="1"/>
          </p:cNvSpPr>
          <p:nvPr>
            <p:ph type="sldNum" sz="quarter" idx="12"/>
          </p:nvPr>
        </p:nvSpPr>
        <p:spPr/>
        <p:txBody>
          <a:bodyPr/>
          <a:lstStyle/>
          <a:p>
            <a:fld id="{EAC521D8-0276-7043-A50F-48E286C59F7E}" type="slidenum">
              <a:rPr lang="en-US" smtClean="0"/>
              <a:pPr/>
              <a:t>19</a:t>
            </a:fld>
            <a:endParaRPr lang="en-US"/>
          </a:p>
        </p:txBody>
      </p:sp>
      <p:sp>
        <p:nvSpPr>
          <p:cNvPr id="7" name="Title 1">
            <a:extLst>
              <a:ext uri="{FF2B5EF4-FFF2-40B4-BE49-F238E27FC236}">
                <a16:creationId xmlns:a16="http://schemas.microsoft.com/office/drawing/2014/main" id="{B2FDE2FD-B0E6-2428-2DD7-65FFFAC7A8A4}"/>
              </a:ext>
            </a:extLst>
          </p:cNvPr>
          <p:cNvSpPr>
            <a:spLocks noGrp="1"/>
          </p:cNvSpPr>
          <p:nvPr/>
        </p:nvSpPr>
        <p:spPr>
          <a:xfrm>
            <a:off x="369575" y="1328062"/>
            <a:ext cx="184731"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tx1"/>
                </a:solidFill>
                <a:latin typeface="brandon_grotesquebold" panose="02000803000000000000" pitchFamily="2" charset="0"/>
                <a:ea typeface="+mj-ea"/>
                <a:cs typeface="+mj-cs"/>
              </a:defRPr>
            </a:lvl1pPr>
          </a:lstStyle>
          <a:p>
            <a:endParaRPr lang="en-US"/>
          </a:p>
        </p:txBody>
      </p:sp>
      <p:sp>
        <p:nvSpPr>
          <p:cNvPr id="8" name="Content Placeholder 2">
            <a:extLst>
              <a:ext uri="{FF2B5EF4-FFF2-40B4-BE49-F238E27FC236}">
                <a16:creationId xmlns:a16="http://schemas.microsoft.com/office/drawing/2014/main" id="{5E6703D0-39B5-FA4B-CCBD-4CBFB957376D}"/>
              </a:ext>
            </a:extLst>
          </p:cNvPr>
          <p:cNvSpPr>
            <a:spLocks noGrp="1"/>
          </p:cNvSpPr>
          <p:nvPr/>
        </p:nvSpPr>
        <p:spPr>
          <a:xfrm>
            <a:off x="616424" y="2299690"/>
            <a:ext cx="5486690" cy="1270669"/>
          </a:xfrm>
          <a:prstGeom prst="rect">
            <a:avLst/>
          </a:prstGeom>
        </p:spPr>
        <p:txBody>
          <a:bodyPr vert="horz" lIns="91440" tIns="45720" rIns="91440" bIns="45720" rtlCol="0" anchor="t">
            <a:spAutoFit/>
          </a:bodyPr>
          <a:lstStyle>
            <a:lvl1pPr marL="0" indent="0" algn="l" defTabSz="914400" rtl="0" eaLnBrk="1" latinLnBrk="0" hangingPunct="1">
              <a:lnSpc>
                <a:spcPct val="114000"/>
              </a:lnSpc>
              <a:spcBef>
                <a:spcPts val="1000"/>
              </a:spcBef>
              <a:buClr>
                <a:srgbClr val="26C9D4"/>
              </a:buClr>
              <a:buFontTx/>
              <a:buNone/>
              <a:defRPr sz="1800" b="0" i="0" kern="1200">
                <a:solidFill>
                  <a:schemeClr val="tx1"/>
                </a:solidFill>
                <a:latin typeface="Georgia" panose="02040502050405020303" pitchFamily="18" charset="0"/>
                <a:ea typeface="+mn-ea"/>
                <a:cs typeface="+mn-cs"/>
              </a:defRPr>
            </a:lvl1pPr>
            <a:lvl2pPr marL="457200" indent="-228600" algn="l" defTabSz="914400" rtl="0" eaLnBrk="1" latinLnBrk="0" hangingPunct="1">
              <a:lnSpc>
                <a:spcPct val="114000"/>
              </a:lnSpc>
              <a:spcBef>
                <a:spcPts val="500"/>
              </a:spcBef>
              <a:buClr>
                <a:srgbClr val="21B6C1"/>
              </a:buClr>
              <a:buFont typeface="Arial" panose="020B0604020202020204" pitchFamily="34" charset="0"/>
              <a:buChar char="•"/>
              <a:defRPr sz="1600" b="0" i="0" kern="1200" baseline="0">
                <a:solidFill>
                  <a:schemeClr val="tx1"/>
                </a:solidFill>
                <a:latin typeface="Georgia" panose="02040502050405020303" pitchFamily="18" charset="0"/>
                <a:ea typeface="+mn-ea"/>
                <a:cs typeface="+mn-cs"/>
              </a:defRPr>
            </a:lvl2pPr>
            <a:lvl3pPr marL="914400" indent="-228600" algn="l" defTabSz="914400" rtl="0" eaLnBrk="1" latinLnBrk="0" hangingPunct="1">
              <a:lnSpc>
                <a:spcPct val="114000"/>
              </a:lnSpc>
              <a:spcBef>
                <a:spcPts val="500"/>
              </a:spcBef>
              <a:buClr>
                <a:srgbClr val="26C9D4"/>
              </a:buClr>
              <a:buFont typeface="Arial" panose="020B0604020202020204" pitchFamily="34" charset="0"/>
              <a:buChar char="•"/>
              <a:defRPr sz="1200" b="0" i="0" kern="1200">
                <a:solidFill>
                  <a:schemeClr val="tx1"/>
                </a:solidFill>
                <a:latin typeface="Georgia" panose="02040502050405020303" pitchFamily="18" charset="0"/>
                <a:ea typeface="+mn-ea"/>
                <a:cs typeface="+mn-cs"/>
              </a:defRPr>
            </a:lvl3pPr>
            <a:lvl4pPr marL="1371600" indent="-228600" algn="l" defTabSz="914400" rtl="0" eaLnBrk="1" latinLnBrk="0" hangingPunct="1">
              <a:lnSpc>
                <a:spcPct val="114000"/>
              </a:lnSpc>
              <a:spcBef>
                <a:spcPts val="500"/>
              </a:spcBef>
              <a:buClr>
                <a:srgbClr val="26C9D4"/>
              </a:buClr>
              <a:buFont typeface="Arial" panose="020B0604020202020204" pitchFamily="34" charset="0"/>
              <a:buChar char="•"/>
              <a:defRPr sz="1050" b="0" i="0" kern="1200">
                <a:solidFill>
                  <a:schemeClr val="tx1"/>
                </a:solidFill>
                <a:latin typeface="Georgia" panose="02040502050405020303" pitchFamily="18" charset="0"/>
                <a:ea typeface="+mn-ea"/>
                <a:cs typeface="+mn-cs"/>
              </a:defRPr>
            </a:lvl4pPr>
            <a:lvl5pPr marL="1828800" indent="-228600" algn="l" defTabSz="914400" rtl="0" eaLnBrk="1" latinLnBrk="0" hangingPunct="1">
              <a:lnSpc>
                <a:spcPct val="114000"/>
              </a:lnSpc>
              <a:spcBef>
                <a:spcPts val="500"/>
              </a:spcBef>
              <a:buClr>
                <a:srgbClr val="26C9D4"/>
              </a:buClr>
              <a:buFont typeface="Arial" panose="020B0604020202020204" pitchFamily="34" charset="0"/>
              <a:buChar char="•"/>
              <a:defRPr sz="16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a:latin typeface="brandon_grotesquebold" panose="020B0604020202020204"/>
            </a:endParaRPr>
          </a:p>
          <a:p>
            <a:endParaRPr lang="en-US"/>
          </a:p>
          <a:p>
            <a:endParaRPr lang="en-US"/>
          </a:p>
        </p:txBody>
      </p:sp>
      <p:sp>
        <p:nvSpPr>
          <p:cNvPr id="5" name="Rectangle 4">
            <a:extLst>
              <a:ext uri="{FF2B5EF4-FFF2-40B4-BE49-F238E27FC236}">
                <a16:creationId xmlns:a16="http://schemas.microsoft.com/office/drawing/2014/main" id="{2B806B73-CE92-0FA3-1ECD-CFA0F6389396}"/>
              </a:ext>
            </a:extLst>
          </p:cNvPr>
          <p:cNvSpPr/>
          <p:nvPr/>
        </p:nvSpPr>
        <p:spPr>
          <a:xfrm>
            <a:off x="3335594" y="1325855"/>
            <a:ext cx="5277867" cy="592458"/>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Atkinson Hyperlegible"/>
                <a:ea typeface="Calibri"/>
                <a:cs typeface="Calibri"/>
              </a:rPr>
              <a:t>Step 3: </a:t>
            </a:r>
            <a:endParaRPr lang="en-US">
              <a:latin typeface="Atkinson Hyperlegible"/>
              <a:ea typeface="+mn-lt"/>
              <a:cs typeface="+mn-lt"/>
            </a:endParaRPr>
          </a:p>
          <a:p>
            <a:pPr algn="ctr"/>
            <a:r>
              <a:rPr lang="en-US">
                <a:latin typeface="Atkinson Hyperlegible"/>
                <a:ea typeface="+mn-lt"/>
                <a:cs typeface="+mn-lt"/>
              </a:rPr>
              <a:t>Target prevention to neighbors with lack of testing</a:t>
            </a:r>
            <a:endParaRPr lang="en-US">
              <a:latin typeface="Atkinson Hyperlegible"/>
              <a:ea typeface="Calibri"/>
              <a:cs typeface="Calibri"/>
            </a:endParaRPr>
          </a:p>
        </p:txBody>
      </p:sp>
      <p:sp>
        <p:nvSpPr>
          <p:cNvPr id="12" name="Title 1">
            <a:extLst>
              <a:ext uri="{FF2B5EF4-FFF2-40B4-BE49-F238E27FC236}">
                <a16:creationId xmlns:a16="http://schemas.microsoft.com/office/drawing/2014/main" id="{35E3735A-6464-486E-0DA5-F9814F4E2903}"/>
              </a:ext>
            </a:extLst>
          </p:cNvPr>
          <p:cNvSpPr txBox="1">
            <a:spLocks/>
          </p:cNvSpPr>
          <p:nvPr/>
        </p:nvSpPr>
        <p:spPr>
          <a:xfrm>
            <a:off x="120741" y="325913"/>
            <a:ext cx="11333411"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400" b="1" i="0" kern="1200" dirty="0">
                <a:solidFill>
                  <a:schemeClr val="bg1"/>
                </a:solidFill>
                <a:latin typeface="Atkinson Hyperlegible" pitchFamily="2" charset="77"/>
                <a:ea typeface="+mj-ea"/>
                <a:cs typeface="+mj-cs"/>
              </a:defRPr>
            </a:lvl1pPr>
          </a:lstStyle>
          <a:p>
            <a:r>
              <a:rPr lang="en-US" sz="2800">
                <a:latin typeface="Atkinson Hyperlegible"/>
              </a:rPr>
              <a:t>Case Study: From Data to Lead Poisoning Prevention Program</a:t>
            </a:r>
            <a:endParaRPr lang="en-US"/>
          </a:p>
        </p:txBody>
      </p:sp>
      <p:pic>
        <p:nvPicPr>
          <p:cNvPr id="14" name="Picture 13" descr="A person smiling in front of a brick wall&#10;&#10;AI-generated content may be incorrect.">
            <a:extLst>
              <a:ext uri="{FF2B5EF4-FFF2-40B4-BE49-F238E27FC236}">
                <a16:creationId xmlns:a16="http://schemas.microsoft.com/office/drawing/2014/main" id="{FE896BEA-7579-CA4A-7A96-D32ECEF8C0DC}"/>
              </a:ext>
            </a:extLst>
          </p:cNvPr>
          <p:cNvPicPr>
            <a:picLocks noChangeAspect="1"/>
          </p:cNvPicPr>
          <p:nvPr/>
        </p:nvPicPr>
        <p:blipFill>
          <a:blip r:embed="rId2"/>
          <a:stretch>
            <a:fillRect/>
          </a:stretch>
        </p:blipFill>
        <p:spPr>
          <a:xfrm>
            <a:off x="11054942" y="97377"/>
            <a:ext cx="995644" cy="970990"/>
          </a:xfrm>
          <a:prstGeom prst="rect">
            <a:avLst/>
          </a:prstGeom>
        </p:spPr>
      </p:pic>
      <p:pic>
        <p:nvPicPr>
          <p:cNvPr id="2" name="Picture 1" descr="A map of a city&#10;&#10;AI-generated content may be incorrect.">
            <a:extLst>
              <a:ext uri="{FF2B5EF4-FFF2-40B4-BE49-F238E27FC236}">
                <a16:creationId xmlns:a16="http://schemas.microsoft.com/office/drawing/2014/main" id="{0A20DA0E-46F4-40CF-037D-EFE0BC38A422}"/>
              </a:ext>
            </a:extLst>
          </p:cNvPr>
          <p:cNvPicPr>
            <a:picLocks noChangeAspect="1"/>
          </p:cNvPicPr>
          <p:nvPr/>
        </p:nvPicPr>
        <p:blipFill>
          <a:blip r:embed="rId3"/>
          <a:srcRect l="6972" b="-293"/>
          <a:stretch>
            <a:fillRect/>
          </a:stretch>
        </p:blipFill>
        <p:spPr>
          <a:xfrm>
            <a:off x="2666821" y="2175325"/>
            <a:ext cx="6295212" cy="3894890"/>
          </a:xfrm>
          <a:prstGeom prst="rect">
            <a:avLst/>
          </a:prstGeom>
        </p:spPr>
      </p:pic>
    </p:spTree>
    <p:extLst>
      <p:ext uri="{BB962C8B-B14F-4D97-AF65-F5344CB8AC3E}">
        <p14:creationId xmlns:p14="http://schemas.microsoft.com/office/powerpoint/2010/main" val="191315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4C99345-2539-920D-4379-531A595EB4A1}"/>
              </a:ext>
            </a:extLst>
          </p:cNvPr>
          <p:cNvSpPr>
            <a:spLocks noGrp="1"/>
          </p:cNvSpPr>
          <p:nvPr>
            <p:ph type="body" sz="quarter" idx="10"/>
          </p:nvPr>
        </p:nvSpPr>
        <p:spPr>
          <a:xfrm>
            <a:off x="698500" y="5376672"/>
            <a:ext cx="5892960" cy="483979"/>
          </a:xfrm>
        </p:spPr>
        <p:txBody>
          <a:bodyPr/>
          <a:lstStyle/>
          <a:p>
            <a:r>
              <a:rPr lang="en-US" sz="2800"/>
              <a:t>CCDPH Data Ambassadors Program</a:t>
            </a:r>
          </a:p>
        </p:txBody>
      </p:sp>
      <p:sp>
        <p:nvSpPr>
          <p:cNvPr id="8" name="Title 7">
            <a:extLst>
              <a:ext uri="{FF2B5EF4-FFF2-40B4-BE49-F238E27FC236}">
                <a16:creationId xmlns:a16="http://schemas.microsoft.com/office/drawing/2014/main" id="{76A10B37-153D-EE60-315E-368B2721A5EA}"/>
              </a:ext>
            </a:extLst>
          </p:cNvPr>
          <p:cNvSpPr>
            <a:spLocks noGrp="1"/>
          </p:cNvSpPr>
          <p:nvPr>
            <p:ph type="title"/>
          </p:nvPr>
        </p:nvSpPr>
        <p:spPr>
          <a:xfrm>
            <a:off x="698500" y="4126268"/>
            <a:ext cx="7718311" cy="1089529"/>
          </a:xfrm>
        </p:spPr>
        <p:txBody>
          <a:bodyPr/>
          <a:lstStyle/>
          <a:p>
            <a:r>
              <a:rPr lang="en-US" sz="3600">
                <a:latin typeface="Atkinson Hyperlegible"/>
              </a:rPr>
              <a:t>Module 1: Introduction to Health Equity and Population Health</a:t>
            </a:r>
          </a:p>
        </p:txBody>
      </p:sp>
      <p:sp>
        <p:nvSpPr>
          <p:cNvPr id="2" name="Text Placeholder 8">
            <a:extLst>
              <a:ext uri="{FF2B5EF4-FFF2-40B4-BE49-F238E27FC236}">
                <a16:creationId xmlns:a16="http://schemas.microsoft.com/office/drawing/2014/main" id="{936DED1A-5E4B-ED45-2AD5-70CA03553D57}"/>
              </a:ext>
            </a:extLst>
          </p:cNvPr>
          <p:cNvSpPr txBox="1">
            <a:spLocks/>
          </p:cNvSpPr>
          <p:nvPr/>
        </p:nvSpPr>
        <p:spPr>
          <a:xfrm>
            <a:off x="698500" y="5949886"/>
            <a:ext cx="1911998" cy="369332"/>
          </a:xfrm>
          <a:prstGeom prst="rect">
            <a:avLst/>
          </a:prstGeom>
        </p:spPr>
        <p:txBody>
          <a:bodyPr wrap="none" lIns="9144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b="0" i="0" kern="1200">
                <a:solidFill>
                  <a:schemeClr val="bg1"/>
                </a:solidFill>
                <a:latin typeface="Atkinson Hyperlegible" pitchFamily="2" charset="77"/>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lang="en-US" sz="4000" b="0" i="0" kern="1200" baseline="0">
                <a:solidFill>
                  <a:schemeClr val="accent5">
                    <a:lumMod val="10000"/>
                  </a:schemeClr>
                </a:solidFill>
                <a:latin typeface="Brandon Grotesque Bold" panose="020B0803020203060202" pitchFamily="34"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tkinson Hyperlegible"/>
              </a:rPr>
              <a:t>September 2025</a:t>
            </a:r>
            <a:endParaRPr lang="en-US" dirty="0">
              <a:latin typeface="Atkinson Hyperlegible"/>
            </a:endParaRPr>
          </a:p>
        </p:txBody>
      </p:sp>
      <p:pic>
        <p:nvPicPr>
          <p:cNvPr id="4" name="Picture 3" descr="A close up of a logo&#10;&#10;AI-generated content may be incorrect.">
            <a:extLst>
              <a:ext uri="{FF2B5EF4-FFF2-40B4-BE49-F238E27FC236}">
                <a16:creationId xmlns:a16="http://schemas.microsoft.com/office/drawing/2014/main" id="{E5267FD8-B61E-42DE-EFA9-0143798D9A1D}"/>
              </a:ext>
            </a:extLst>
          </p:cNvPr>
          <p:cNvPicPr>
            <a:picLocks noChangeAspect="1"/>
          </p:cNvPicPr>
          <p:nvPr/>
        </p:nvPicPr>
        <p:blipFill>
          <a:blip r:embed="rId3"/>
          <a:stretch>
            <a:fillRect/>
          </a:stretch>
        </p:blipFill>
        <p:spPr>
          <a:xfrm>
            <a:off x="6091907" y="6176493"/>
            <a:ext cx="1913212" cy="500556"/>
          </a:xfrm>
          <a:prstGeom prst="rect">
            <a:avLst/>
          </a:prstGeom>
        </p:spPr>
      </p:pic>
      <p:pic>
        <p:nvPicPr>
          <p:cNvPr id="5" name="Picture 4" descr="A person wearing a blue shirt&#10;&#10;AI-generated content may be incorrect.">
            <a:extLst>
              <a:ext uri="{FF2B5EF4-FFF2-40B4-BE49-F238E27FC236}">
                <a16:creationId xmlns:a16="http://schemas.microsoft.com/office/drawing/2014/main" id="{F3DF3745-C2B9-FE2E-DADB-F35C074E6C38}"/>
              </a:ext>
            </a:extLst>
          </p:cNvPr>
          <p:cNvPicPr>
            <a:picLocks noChangeAspect="1"/>
          </p:cNvPicPr>
          <p:nvPr/>
        </p:nvPicPr>
        <p:blipFill>
          <a:blip r:embed="rId4"/>
          <a:stretch>
            <a:fillRect/>
          </a:stretch>
        </p:blipFill>
        <p:spPr>
          <a:xfrm>
            <a:off x="7746987" y="250962"/>
            <a:ext cx="1341723" cy="1172980"/>
          </a:xfrm>
          <a:prstGeom prst="rect">
            <a:avLst/>
          </a:prstGeom>
        </p:spPr>
      </p:pic>
      <p:pic>
        <p:nvPicPr>
          <p:cNvPr id="7" name="Picture 6" descr="A person smiling in front of a brick wall&#10;&#10;AI-generated content may be incorrect.">
            <a:extLst>
              <a:ext uri="{FF2B5EF4-FFF2-40B4-BE49-F238E27FC236}">
                <a16:creationId xmlns:a16="http://schemas.microsoft.com/office/drawing/2014/main" id="{0DB513EA-710C-F969-E70E-1977F2D4800E}"/>
              </a:ext>
            </a:extLst>
          </p:cNvPr>
          <p:cNvPicPr>
            <a:picLocks noChangeAspect="1"/>
          </p:cNvPicPr>
          <p:nvPr/>
        </p:nvPicPr>
        <p:blipFill>
          <a:blip r:embed="rId5"/>
          <a:stretch>
            <a:fillRect/>
          </a:stretch>
        </p:blipFill>
        <p:spPr>
          <a:xfrm>
            <a:off x="9853588" y="248397"/>
            <a:ext cx="1347149" cy="1172421"/>
          </a:xfrm>
          <a:prstGeom prst="rect">
            <a:avLst/>
          </a:prstGeom>
        </p:spPr>
      </p:pic>
      <p:sp>
        <p:nvSpPr>
          <p:cNvPr id="3" name="Text Placeholder 8">
            <a:extLst>
              <a:ext uri="{FF2B5EF4-FFF2-40B4-BE49-F238E27FC236}">
                <a16:creationId xmlns:a16="http://schemas.microsoft.com/office/drawing/2014/main" id="{72CD08D8-546B-942A-199A-F6EAD727FEC9}"/>
              </a:ext>
            </a:extLst>
          </p:cNvPr>
          <p:cNvSpPr txBox="1">
            <a:spLocks/>
          </p:cNvSpPr>
          <p:nvPr/>
        </p:nvSpPr>
        <p:spPr>
          <a:xfrm>
            <a:off x="7442203" y="1515469"/>
            <a:ext cx="1928925" cy="313932"/>
          </a:xfrm>
          <a:prstGeom prst="rect">
            <a:avLst/>
          </a:prstGeom>
        </p:spPr>
        <p:txBody>
          <a:bodyPr wrap="none" lIns="9144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b="0" i="0" kern="1200">
                <a:solidFill>
                  <a:schemeClr val="bg1"/>
                </a:solidFill>
                <a:latin typeface="Atkinson Hyperlegible" pitchFamily="2" charset="77"/>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lang="en-US" sz="4000" b="0" i="0" kern="1200" baseline="0">
                <a:solidFill>
                  <a:schemeClr val="accent5">
                    <a:lumMod val="10000"/>
                  </a:schemeClr>
                </a:solidFill>
                <a:latin typeface="Brandon Grotesque Bold" panose="020B0803020203060202" pitchFamily="34"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latin typeface="Atkinson Hyperlegible"/>
              </a:rPr>
              <a:t>Dr. Alfreda Holloway </a:t>
            </a:r>
          </a:p>
        </p:txBody>
      </p:sp>
      <p:sp>
        <p:nvSpPr>
          <p:cNvPr id="6" name="Text Placeholder 8">
            <a:extLst>
              <a:ext uri="{FF2B5EF4-FFF2-40B4-BE49-F238E27FC236}">
                <a16:creationId xmlns:a16="http://schemas.microsoft.com/office/drawing/2014/main" id="{8D62E21E-A637-FAE3-BB8D-47F14D8042CC}"/>
              </a:ext>
            </a:extLst>
          </p:cNvPr>
          <p:cNvSpPr txBox="1">
            <a:spLocks/>
          </p:cNvSpPr>
          <p:nvPr/>
        </p:nvSpPr>
        <p:spPr>
          <a:xfrm>
            <a:off x="9704916" y="1515469"/>
            <a:ext cx="1640577" cy="313932"/>
          </a:xfrm>
          <a:prstGeom prst="rect">
            <a:avLst/>
          </a:prstGeom>
        </p:spPr>
        <p:txBody>
          <a:bodyPr wrap="none" lIns="9144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b="0" i="0" kern="1200">
                <a:solidFill>
                  <a:schemeClr val="bg1"/>
                </a:solidFill>
                <a:latin typeface="Atkinson Hyperlegible" pitchFamily="2" charset="77"/>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lang="en-US" sz="4000" b="0" i="0" kern="1200" baseline="0">
                <a:solidFill>
                  <a:schemeClr val="accent5">
                    <a:lumMod val="10000"/>
                  </a:schemeClr>
                </a:solidFill>
                <a:latin typeface="Brandon Grotesque Bold" panose="020B0803020203060202" pitchFamily="34"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kern="1200">
                <a:solidFill>
                  <a:schemeClr val="tx1"/>
                </a:solidFill>
                <a:latin typeface="Brandon Grotesque Bold" panose="020B08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tkinson Hyperlegible"/>
              </a:rPr>
              <a:t>Madison Gardner</a:t>
            </a:r>
            <a:endParaRPr lang="en-US" sz="1600"/>
          </a:p>
        </p:txBody>
      </p:sp>
    </p:spTree>
    <p:extLst>
      <p:ext uri="{BB962C8B-B14F-4D97-AF65-F5344CB8AC3E}">
        <p14:creationId xmlns:p14="http://schemas.microsoft.com/office/powerpoint/2010/main" val="1993338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DDD26-6EE0-6B77-9D70-DD550D504F7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F1F62B-2A1D-70EB-CFC3-FF311C5F2FA7}"/>
              </a:ext>
            </a:extLst>
          </p:cNvPr>
          <p:cNvSpPr>
            <a:spLocks noGrp="1"/>
          </p:cNvSpPr>
          <p:nvPr>
            <p:ph type="sldNum" sz="quarter" idx="12"/>
          </p:nvPr>
        </p:nvSpPr>
        <p:spPr/>
        <p:txBody>
          <a:bodyPr/>
          <a:lstStyle/>
          <a:p>
            <a:fld id="{EAC521D8-0276-7043-A50F-48E286C59F7E}" type="slidenum">
              <a:rPr lang="en-US" smtClean="0"/>
              <a:pPr/>
              <a:t>20</a:t>
            </a:fld>
            <a:endParaRPr lang="en-US"/>
          </a:p>
        </p:txBody>
      </p:sp>
      <p:sp>
        <p:nvSpPr>
          <p:cNvPr id="9" name="Text Placeholder 4">
            <a:extLst>
              <a:ext uri="{FF2B5EF4-FFF2-40B4-BE49-F238E27FC236}">
                <a16:creationId xmlns:a16="http://schemas.microsoft.com/office/drawing/2014/main" id="{FF8F1ADF-CEF5-002A-3FB3-0CD3A4A23A28}"/>
              </a:ext>
            </a:extLst>
          </p:cNvPr>
          <p:cNvSpPr>
            <a:spLocks noGrp="1"/>
          </p:cNvSpPr>
          <p:nvPr/>
        </p:nvSpPr>
        <p:spPr>
          <a:xfrm>
            <a:off x="5814193" y="1663133"/>
            <a:ext cx="6332622" cy="390107"/>
          </a:xfrm>
          <a:prstGeom prst="rect">
            <a:avLst/>
          </a:prstGeom>
        </p:spPr>
        <p:txBody>
          <a:bodyPr vert="horz" wrap="square" lIns="91440" tIns="45720" rIns="91440" bIns="45720" rtlCol="0" anchor="t">
            <a:spAutoFit/>
          </a:bodyPr>
          <a:lstStyle>
            <a:lvl1pPr marL="0" indent="0" algn="l" defTabSz="914400" rtl="0" eaLnBrk="1" latinLnBrk="0" hangingPunct="1">
              <a:lnSpc>
                <a:spcPct val="114000"/>
              </a:lnSpc>
              <a:spcBef>
                <a:spcPts val="1000"/>
              </a:spcBef>
              <a:buClr>
                <a:srgbClr val="26C9D4"/>
              </a:buClr>
              <a:buFont typeface="Arial" panose="020B0604020202020204" pitchFamily="34" charset="0"/>
              <a:buNone/>
              <a:defRPr sz="2400" kern="1200">
                <a:solidFill>
                  <a:srgbClr val="21B6C1"/>
                </a:solidFill>
                <a:latin typeface="brandon_grotesquebold" panose="020B0604020202020204" charset="0"/>
                <a:ea typeface="+mn-ea"/>
                <a:cs typeface="+mn-cs"/>
              </a:defRPr>
            </a:lvl1pPr>
            <a:lvl2pPr marL="4572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9144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3716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18288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a:p>
        </p:txBody>
      </p:sp>
      <p:pic>
        <p:nvPicPr>
          <p:cNvPr id="12" name="Picture 11" descr="A poster of a house&#10;&#10;Description automatically generated">
            <a:extLst>
              <a:ext uri="{FF2B5EF4-FFF2-40B4-BE49-F238E27FC236}">
                <a16:creationId xmlns:a16="http://schemas.microsoft.com/office/drawing/2014/main" id="{FC5CF9C8-0EB5-4B51-A610-19D22F834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1161" y="2476923"/>
            <a:ext cx="2143096" cy="4152887"/>
          </a:xfrm>
          <a:prstGeom prst="rect">
            <a:avLst/>
          </a:prstGeom>
        </p:spPr>
      </p:pic>
      <p:pic>
        <p:nvPicPr>
          <p:cNvPr id="13" name="Picture 12" descr="A close-up of a white wall&#10;&#10;Description automatically generated">
            <a:extLst>
              <a:ext uri="{FF2B5EF4-FFF2-40B4-BE49-F238E27FC236}">
                <a16:creationId xmlns:a16="http://schemas.microsoft.com/office/drawing/2014/main" id="{33512ED6-0927-4382-AA2E-651363E04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9640" y="2315969"/>
            <a:ext cx="2377813" cy="4313842"/>
          </a:xfrm>
          <a:prstGeom prst="rect">
            <a:avLst/>
          </a:prstGeom>
        </p:spPr>
      </p:pic>
      <p:pic>
        <p:nvPicPr>
          <p:cNvPr id="15" name="Picture 14" descr="A group of women taking a selfie&#10;&#10;Description automatically generated">
            <a:extLst>
              <a:ext uri="{FF2B5EF4-FFF2-40B4-BE49-F238E27FC236}">
                <a16:creationId xmlns:a16="http://schemas.microsoft.com/office/drawing/2014/main" id="{FF6DE34C-632A-AF37-D9A3-4CB7A5F0E102}"/>
              </a:ext>
            </a:extLst>
          </p:cNvPr>
          <p:cNvPicPr>
            <a:picLocks noChangeAspect="1"/>
          </p:cNvPicPr>
          <p:nvPr/>
        </p:nvPicPr>
        <p:blipFill>
          <a:blip r:embed="rId5"/>
          <a:stretch>
            <a:fillRect/>
          </a:stretch>
        </p:blipFill>
        <p:spPr>
          <a:xfrm>
            <a:off x="432314" y="2478540"/>
            <a:ext cx="2551473" cy="3479779"/>
          </a:xfrm>
          <a:prstGeom prst="rect">
            <a:avLst/>
          </a:prstGeom>
        </p:spPr>
      </p:pic>
      <p:pic>
        <p:nvPicPr>
          <p:cNvPr id="17" name="Picture 16" descr="A group of women standing in a doorway&#10;&#10;Description automatically generated">
            <a:extLst>
              <a:ext uri="{FF2B5EF4-FFF2-40B4-BE49-F238E27FC236}">
                <a16:creationId xmlns:a16="http://schemas.microsoft.com/office/drawing/2014/main" id="{7BCDFDE2-A6FD-BB87-78BE-DC956E9799E5}"/>
              </a:ext>
            </a:extLst>
          </p:cNvPr>
          <p:cNvPicPr>
            <a:picLocks noChangeAspect="1"/>
          </p:cNvPicPr>
          <p:nvPr/>
        </p:nvPicPr>
        <p:blipFill>
          <a:blip r:embed="rId6"/>
          <a:stretch>
            <a:fillRect/>
          </a:stretch>
        </p:blipFill>
        <p:spPr>
          <a:xfrm>
            <a:off x="3311317" y="2478541"/>
            <a:ext cx="2562498" cy="3479779"/>
          </a:xfrm>
          <a:prstGeom prst="rect">
            <a:avLst/>
          </a:prstGeom>
        </p:spPr>
      </p:pic>
      <p:sp>
        <p:nvSpPr>
          <p:cNvPr id="6" name="Rectangle 5">
            <a:extLst>
              <a:ext uri="{FF2B5EF4-FFF2-40B4-BE49-F238E27FC236}">
                <a16:creationId xmlns:a16="http://schemas.microsoft.com/office/drawing/2014/main" id="{561E139B-857C-2539-5FD1-95BE23F8EBBC}"/>
              </a:ext>
            </a:extLst>
          </p:cNvPr>
          <p:cNvSpPr/>
          <p:nvPr/>
        </p:nvSpPr>
        <p:spPr>
          <a:xfrm>
            <a:off x="501275" y="1320171"/>
            <a:ext cx="5089988" cy="822985"/>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Atkinson Hyperlegible"/>
              <a:ea typeface="Calibri"/>
              <a:cs typeface="Calibri"/>
            </a:endParaRPr>
          </a:p>
          <a:p>
            <a:pPr algn="ctr"/>
            <a:r>
              <a:rPr lang="en-US" sz="1600">
                <a:latin typeface="Atkinson Hyperlegible"/>
                <a:ea typeface="Calibri"/>
                <a:cs typeface="Calibri"/>
              </a:rPr>
              <a:t>Step 4: </a:t>
            </a:r>
            <a:endParaRPr lang="en-US" sz="1600">
              <a:latin typeface="Atkinson Hyperlegible"/>
              <a:ea typeface="+mn-lt"/>
              <a:cs typeface="+mn-lt"/>
            </a:endParaRPr>
          </a:p>
          <a:p>
            <a:pPr algn="ctr"/>
            <a:r>
              <a:rPr lang="en-US" sz="1600">
                <a:latin typeface="Atkinson Hyperlegible"/>
                <a:ea typeface="+mn-lt"/>
                <a:cs typeface="+mn-lt"/>
              </a:rPr>
              <a:t>Train Community Health Promoters to provide Lead Education &amp; Prevention Resources </a:t>
            </a:r>
          </a:p>
          <a:p>
            <a:pPr algn="ctr"/>
            <a:endParaRPr lang="en-US" sz="1200">
              <a:solidFill>
                <a:srgbClr val="444444"/>
              </a:solidFill>
              <a:ea typeface="Calibri"/>
              <a:cs typeface="Calibri"/>
            </a:endParaRPr>
          </a:p>
        </p:txBody>
      </p:sp>
      <p:sp>
        <p:nvSpPr>
          <p:cNvPr id="11" name="Rectangle 10">
            <a:extLst>
              <a:ext uri="{FF2B5EF4-FFF2-40B4-BE49-F238E27FC236}">
                <a16:creationId xmlns:a16="http://schemas.microsoft.com/office/drawing/2014/main" id="{C5A0FF50-1CFE-8400-C43F-4F6987DDA034}"/>
              </a:ext>
            </a:extLst>
          </p:cNvPr>
          <p:cNvSpPr/>
          <p:nvPr/>
        </p:nvSpPr>
        <p:spPr>
          <a:xfrm>
            <a:off x="6921943" y="1318631"/>
            <a:ext cx="4825615" cy="821420"/>
          </a:xfrm>
          <a:prstGeom prst="rect">
            <a:avLst/>
          </a:prstGeom>
          <a:solidFill>
            <a:srgbClr val="172B5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Calibri"/>
                <a:cs typeface="Calibri"/>
              </a:rPr>
              <a:t>Step 5: </a:t>
            </a:r>
            <a:endParaRPr lang="en-US" sz="1600">
              <a:ea typeface="+mn-lt"/>
              <a:cs typeface="+mn-lt"/>
            </a:endParaRPr>
          </a:p>
          <a:p>
            <a:pPr algn="ctr"/>
            <a:r>
              <a:rPr lang="en-US" sz="1600">
                <a:ea typeface="+mn-lt"/>
                <a:cs typeface="+mn-lt"/>
              </a:rPr>
              <a:t>Conduct community canvassing and education on Lead Prevention Education &amp; Prevention Resources</a:t>
            </a:r>
          </a:p>
        </p:txBody>
      </p:sp>
      <p:sp>
        <p:nvSpPr>
          <p:cNvPr id="8" name="Title 1">
            <a:extLst>
              <a:ext uri="{FF2B5EF4-FFF2-40B4-BE49-F238E27FC236}">
                <a16:creationId xmlns:a16="http://schemas.microsoft.com/office/drawing/2014/main" id="{09F12B65-B777-1324-FCC4-784C9D0894E9}"/>
              </a:ext>
            </a:extLst>
          </p:cNvPr>
          <p:cNvSpPr txBox="1">
            <a:spLocks/>
          </p:cNvSpPr>
          <p:nvPr/>
        </p:nvSpPr>
        <p:spPr>
          <a:xfrm>
            <a:off x="120741" y="325913"/>
            <a:ext cx="11333411"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400" b="1" i="0" kern="1200" dirty="0">
                <a:solidFill>
                  <a:schemeClr val="bg1"/>
                </a:solidFill>
                <a:latin typeface="Atkinson Hyperlegible" pitchFamily="2" charset="77"/>
                <a:ea typeface="+mj-ea"/>
                <a:cs typeface="+mj-cs"/>
              </a:defRPr>
            </a:lvl1pPr>
          </a:lstStyle>
          <a:p>
            <a:r>
              <a:rPr lang="en-US" sz="2800">
                <a:latin typeface="Atkinson Hyperlegible"/>
              </a:rPr>
              <a:t>Case Study: From Data to Lead Poisoning Prevention Program</a:t>
            </a:r>
            <a:endParaRPr lang="en-US"/>
          </a:p>
        </p:txBody>
      </p:sp>
      <p:pic>
        <p:nvPicPr>
          <p:cNvPr id="14" name="Picture 13" descr="A person smiling in front of a brick wall&#10;&#10;AI-generated content may be incorrect.">
            <a:extLst>
              <a:ext uri="{FF2B5EF4-FFF2-40B4-BE49-F238E27FC236}">
                <a16:creationId xmlns:a16="http://schemas.microsoft.com/office/drawing/2014/main" id="{2926AF52-3DA8-E623-9883-616ED7FB32CB}"/>
              </a:ext>
            </a:extLst>
          </p:cNvPr>
          <p:cNvPicPr>
            <a:picLocks noChangeAspect="1"/>
          </p:cNvPicPr>
          <p:nvPr/>
        </p:nvPicPr>
        <p:blipFill>
          <a:blip r:embed="rId7"/>
          <a:stretch>
            <a:fillRect/>
          </a:stretch>
        </p:blipFill>
        <p:spPr>
          <a:xfrm>
            <a:off x="11054942" y="97377"/>
            <a:ext cx="995644" cy="970990"/>
          </a:xfrm>
          <a:prstGeom prst="rect">
            <a:avLst/>
          </a:prstGeom>
        </p:spPr>
      </p:pic>
    </p:spTree>
    <p:extLst>
      <p:ext uri="{BB962C8B-B14F-4D97-AF65-F5344CB8AC3E}">
        <p14:creationId xmlns:p14="http://schemas.microsoft.com/office/powerpoint/2010/main" val="75156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E2F79-307D-4AFB-CE1F-4737B87F64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CCAC61-6F61-A08B-FE54-0EBC03B984E4}"/>
              </a:ext>
            </a:extLst>
          </p:cNvPr>
          <p:cNvSpPr>
            <a:spLocks noGrp="1"/>
          </p:cNvSpPr>
          <p:nvPr>
            <p:ph type="sldNum" sz="quarter" idx="12"/>
          </p:nvPr>
        </p:nvSpPr>
        <p:spPr/>
        <p:txBody>
          <a:bodyPr/>
          <a:lstStyle/>
          <a:p>
            <a:fld id="{EAC521D8-0276-7043-A50F-48E286C59F7E}" type="slidenum">
              <a:rPr lang="en-US" smtClean="0"/>
              <a:pPr/>
              <a:t>21</a:t>
            </a:fld>
            <a:endParaRPr lang="en-US"/>
          </a:p>
        </p:txBody>
      </p:sp>
      <p:sp>
        <p:nvSpPr>
          <p:cNvPr id="7" name="Title 1">
            <a:extLst>
              <a:ext uri="{FF2B5EF4-FFF2-40B4-BE49-F238E27FC236}">
                <a16:creationId xmlns:a16="http://schemas.microsoft.com/office/drawing/2014/main" id="{1D99E57F-064B-C193-B663-81BBF05292E0}"/>
              </a:ext>
            </a:extLst>
          </p:cNvPr>
          <p:cNvSpPr>
            <a:spLocks noGrp="1"/>
          </p:cNvSpPr>
          <p:nvPr/>
        </p:nvSpPr>
        <p:spPr>
          <a:xfrm>
            <a:off x="838200" y="1256478"/>
            <a:ext cx="9723634" cy="5995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brandon_grotesquebold" panose="02000803000000000000" pitchFamily="2" charset="0"/>
                <a:ea typeface="+mj-ea"/>
                <a:cs typeface="+mj-cs"/>
              </a:defRPr>
            </a:lvl1pPr>
          </a:lstStyle>
          <a:p>
            <a:r>
              <a:rPr lang="en-US" sz="3200">
                <a:latin typeface="Atkinson Hyperlegible"/>
              </a:rPr>
              <a:t>Lead Door-to-Door Canvassing –   Overall Impact</a:t>
            </a:r>
          </a:p>
        </p:txBody>
      </p:sp>
      <p:sp>
        <p:nvSpPr>
          <p:cNvPr id="8" name="Text Placeholder 4">
            <a:extLst>
              <a:ext uri="{FF2B5EF4-FFF2-40B4-BE49-F238E27FC236}">
                <a16:creationId xmlns:a16="http://schemas.microsoft.com/office/drawing/2014/main" id="{DBA9BC65-1D78-6116-4599-12E39FC3588C}"/>
              </a:ext>
            </a:extLst>
          </p:cNvPr>
          <p:cNvSpPr>
            <a:spLocks noGrp="1"/>
          </p:cNvSpPr>
          <p:nvPr/>
        </p:nvSpPr>
        <p:spPr>
          <a:xfrm>
            <a:off x="844175" y="1871671"/>
            <a:ext cx="9933416" cy="496998"/>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4000"/>
              </a:lnSpc>
              <a:spcBef>
                <a:spcPts val="1000"/>
              </a:spcBef>
              <a:buClr>
                <a:srgbClr val="26C9D4"/>
              </a:buClr>
              <a:buFont typeface="Arial" panose="020B0604020202020204" pitchFamily="34" charset="0"/>
              <a:buNone/>
              <a:defRPr sz="2400" kern="1200">
                <a:solidFill>
                  <a:srgbClr val="21B6C1"/>
                </a:solidFill>
                <a:latin typeface="brandon_grotesquebold"/>
                <a:ea typeface="brandon_grotesquebold"/>
                <a:cs typeface="brandon_grotesquebold"/>
                <a:sym typeface="brandon_grotesquebold"/>
              </a:defRPr>
            </a:lvl1pPr>
            <a:lvl2pPr marL="4572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2pPr>
            <a:lvl3pPr marL="9144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3pPr>
            <a:lvl4pPr marL="13716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1828800" indent="-228600" algn="l" defTabSz="914400" rtl="0" eaLnBrk="1" latinLnBrk="0" hangingPunct="1">
              <a:lnSpc>
                <a:spcPct val="114000"/>
              </a:lnSpc>
              <a:spcBef>
                <a:spcPts val="500"/>
              </a:spcBef>
              <a:buClr>
                <a:srgbClr val="26C9D4"/>
              </a:buClr>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700">
                <a:latin typeface="Atkinson Hyperlegible"/>
              </a:rPr>
              <a:t>Pilot in Sept 2023; “Canvassing 2.0” in May 2024</a:t>
            </a:r>
            <a:br>
              <a:rPr lang="en-US" sz="2400">
                <a:latin typeface="Atkinson Hyperlegible"/>
              </a:rPr>
            </a:br>
            <a:endParaRPr lang="en-US">
              <a:latin typeface="Atkinson Hyperlegible"/>
            </a:endParaRPr>
          </a:p>
        </p:txBody>
      </p:sp>
      <p:graphicFrame>
        <p:nvGraphicFramePr>
          <p:cNvPr id="9" name="Content Placeholder 2">
            <a:extLst>
              <a:ext uri="{FF2B5EF4-FFF2-40B4-BE49-F238E27FC236}">
                <a16:creationId xmlns:a16="http://schemas.microsoft.com/office/drawing/2014/main" id="{753E8319-4793-4030-3C43-EAE52669216E}"/>
              </a:ext>
            </a:extLst>
          </p:cNvPr>
          <p:cNvGraphicFramePr>
            <a:graphicFrameLocks noGrp="1"/>
          </p:cNvGraphicFramePr>
          <p:nvPr>
            <p:extLst>
              <p:ext uri="{D42A27DB-BD31-4B8C-83A1-F6EECF244321}">
                <p14:modId xmlns:p14="http://schemas.microsoft.com/office/powerpoint/2010/main" val="1977589110"/>
              </p:ext>
            </p:extLst>
          </p:nvPr>
        </p:nvGraphicFramePr>
        <p:xfrm>
          <a:off x="848475" y="2365255"/>
          <a:ext cx="10426811" cy="3484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itle 1">
            <a:extLst>
              <a:ext uri="{FF2B5EF4-FFF2-40B4-BE49-F238E27FC236}">
                <a16:creationId xmlns:a16="http://schemas.microsoft.com/office/drawing/2014/main" id="{D28CCA13-BC41-2BEA-88D6-41A400248225}"/>
              </a:ext>
            </a:extLst>
          </p:cNvPr>
          <p:cNvSpPr txBox="1">
            <a:spLocks/>
          </p:cNvSpPr>
          <p:nvPr/>
        </p:nvSpPr>
        <p:spPr>
          <a:xfrm>
            <a:off x="120741" y="325913"/>
            <a:ext cx="11333411"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400" b="1" i="0" kern="1200" dirty="0">
                <a:solidFill>
                  <a:schemeClr val="bg1"/>
                </a:solidFill>
                <a:latin typeface="Atkinson Hyperlegible" pitchFamily="2" charset="77"/>
                <a:ea typeface="+mj-ea"/>
                <a:cs typeface="+mj-cs"/>
              </a:defRPr>
            </a:lvl1pPr>
          </a:lstStyle>
          <a:p>
            <a:r>
              <a:rPr lang="en-US" sz="2800">
                <a:latin typeface="Atkinson Hyperlegible"/>
              </a:rPr>
              <a:t>Case Study: From Data to Lead Poisoning Prevention Program</a:t>
            </a:r>
            <a:endParaRPr lang="en-US"/>
          </a:p>
        </p:txBody>
      </p:sp>
      <p:pic>
        <p:nvPicPr>
          <p:cNvPr id="22" name="Picture 21" descr="A person smiling in front of a brick wall&#10;&#10;AI-generated content may be incorrect.">
            <a:extLst>
              <a:ext uri="{FF2B5EF4-FFF2-40B4-BE49-F238E27FC236}">
                <a16:creationId xmlns:a16="http://schemas.microsoft.com/office/drawing/2014/main" id="{ED8A9F90-FF90-804D-9A4B-2DB92420FFCE}"/>
              </a:ext>
            </a:extLst>
          </p:cNvPr>
          <p:cNvPicPr>
            <a:picLocks noChangeAspect="1"/>
          </p:cNvPicPr>
          <p:nvPr/>
        </p:nvPicPr>
        <p:blipFill>
          <a:blip r:embed="rId7"/>
          <a:stretch>
            <a:fillRect/>
          </a:stretch>
        </p:blipFill>
        <p:spPr>
          <a:xfrm>
            <a:off x="11054942" y="97377"/>
            <a:ext cx="995644" cy="970990"/>
          </a:xfrm>
          <a:prstGeom prst="rect">
            <a:avLst/>
          </a:prstGeom>
        </p:spPr>
      </p:pic>
    </p:spTree>
    <p:extLst>
      <p:ext uri="{BB962C8B-B14F-4D97-AF65-F5344CB8AC3E}">
        <p14:creationId xmlns:p14="http://schemas.microsoft.com/office/powerpoint/2010/main" val="216046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69D7-3B38-1562-16D8-8E5D9874F9B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BED12D-B625-34CF-92F2-01765A331399}"/>
              </a:ext>
            </a:extLst>
          </p:cNvPr>
          <p:cNvSpPr>
            <a:spLocks noGrp="1"/>
          </p:cNvSpPr>
          <p:nvPr>
            <p:ph type="sldNum" sz="quarter" idx="12"/>
          </p:nvPr>
        </p:nvSpPr>
        <p:spPr/>
        <p:txBody>
          <a:bodyPr/>
          <a:lstStyle/>
          <a:p>
            <a:fld id="{EAC521D8-0276-7043-A50F-48E286C59F7E}" type="slidenum">
              <a:rPr lang="en-US" smtClean="0"/>
              <a:pPr/>
              <a:t>22</a:t>
            </a:fld>
            <a:endParaRPr lang="en-US"/>
          </a:p>
        </p:txBody>
      </p:sp>
      <p:sp>
        <p:nvSpPr>
          <p:cNvPr id="10" name="Content Placeholder 2">
            <a:extLst>
              <a:ext uri="{FF2B5EF4-FFF2-40B4-BE49-F238E27FC236}">
                <a16:creationId xmlns:a16="http://schemas.microsoft.com/office/drawing/2014/main" id="{6AF85E96-83B4-64A1-08C6-06959386D7F6}"/>
              </a:ext>
            </a:extLst>
          </p:cNvPr>
          <p:cNvSpPr>
            <a:spLocks noGrp="1"/>
          </p:cNvSpPr>
          <p:nvPr/>
        </p:nvSpPr>
        <p:spPr>
          <a:xfrm>
            <a:off x="839150" y="1343702"/>
            <a:ext cx="10135909" cy="3041345"/>
          </a:xfrm>
          <a:prstGeom prst="rect">
            <a:avLst/>
          </a:prstGeom>
        </p:spPr>
        <p:txBody>
          <a:bodyPr vert="horz" wrap="square" lIns="91440" tIns="45720" rIns="91440" bIns="45720" rtlCol="0" anchor="t">
            <a:spAutoFit/>
          </a:bodyPr>
          <a:lstStyle>
            <a:lvl1pPr marL="0" indent="0" algn="l" defTabSz="914400" rtl="0" eaLnBrk="1" latinLnBrk="0" hangingPunct="1">
              <a:lnSpc>
                <a:spcPct val="114000"/>
              </a:lnSpc>
              <a:spcBef>
                <a:spcPts val="1000"/>
              </a:spcBef>
              <a:buClr>
                <a:srgbClr val="26C9D4"/>
              </a:buClr>
              <a:buFontTx/>
              <a:buNone/>
              <a:defRPr sz="1800" b="0" i="0" kern="1200">
                <a:solidFill>
                  <a:schemeClr val="tx1"/>
                </a:solidFill>
                <a:latin typeface="Georgia" panose="02040502050405020303" pitchFamily="18" charset="0"/>
                <a:ea typeface="+mn-ea"/>
                <a:cs typeface="+mn-cs"/>
              </a:defRPr>
            </a:lvl1pPr>
            <a:lvl2pPr marL="457200" indent="-228600" algn="l" defTabSz="914400" rtl="0" eaLnBrk="1" latinLnBrk="0" hangingPunct="1">
              <a:lnSpc>
                <a:spcPct val="114000"/>
              </a:lnSpc>
              <a:spcBef>
                <a:spcPts val="500"/>
              </a:spcBef>
              <a:buClr>
                <a:srgbClr val="21B6C1"/>
              </a:buClr>
              <a:buFont typeface="Arial" panose="020B0604020202020204" pitchFamily="34" charset="0"/>
              <a:buChar char="•"/>
              <a:defRPr sz="1600" b="0" i="0" kern="1200" baseline="0">
                <a:solidFill>
                  <a:schemeClr val="tx1"/>
                </a:solidFill>
                <a:latin typeface="Georgia" panose="02040502050405020303" pitchFamily="18" charset="0"/>
                <a:ea typeface="+mn-ea"/>
                <a:cs typeface="+mn-cs"/>
              </a:defRPr>
            </a:lvl2pPr>
            <a:lvl3pPr marL="914400" indent="-228600" algn="l" defTabSz="914400" rtl="0" eaLnBrk="1" latinLnBrk="0" hangingPunct="1">
              <a:lnSpc>
                <a:spcPct val="114000"/>
              </a:lnSpc>
              <a:spcBef>
                <a:spcPts val="500"/>
              </a:spcBef>
              <a:buClr>
                <a:srgbClr val="26C9D4"/>
              </a:buClr>
              <a:buFont typeface="Arial" panose="020B0604020202020204" pitchFamily="34" charset="0"/>
              <a:buChar char="•"/>
              <a:defRPr sz="1200" b="0" i="0" kern="1200">
                <a:solidFill>
                  <a:schemeClr val="tx1"/>
                </a:solidFill>
                <a:latin typeface="Georgia" panose="02040502050405020303" pitchFamily="18" charset="0"/>
                <a:ea typeface="+mn-ea"/>
                <a:cs typeface="+mn-cs"/>
              </a:defRPr>
            </a:lvl3pPr>
            <a:lvl4pPr marL="1371600" indent="-228600" algn="l" defTabSz="914400" rtl="0" eaLnBrk="1" latinLnBrk="0" hangingPunct="1">
              <a:lnSpc>
                <a:spcPct val="114000"/>
              </a:lnSpc>
              <a:spcBef>
                <a:spcPts val="500"/>
              </a:spcBef>
              <a:buClr>
                <a:srgbClr val="26C9D4"/>
              </a:buClr>
              <a:buFont typeface="Arial" panose="020B0604020202020204" pitchFamily="34" charset="0"/>
              <a:buChar char="•"/>
              <a:defRPr sz="1050" b="0" i="0" kern="1200">
                <a:solidFill>
                  <a:schemeClr val="tx1"/>
                </a:solidFill>
                <a:latin typeface="Georgia" panose="02040502050405020303" pitchFamily="18" charset="0"/>
                <a:ea typeface="+mn-ea"/>
                <a:cs typeface="+mn-cs"/>
              </a:defRPr>
            </a:lvl4pPr>
            <a:lvl5pPr marL="1828800" indent="-228600" algn="l" defTabSz="914400" rtl="0" eaLnBrk="1" latinLnBrk="0" hangingPunct="1">
              <a:lnSpc>
                <a:spcPct val="114000"/>
              </a:lnSpc>
              <a:spcBef>
                <a:spcPts val="500"/>
              </a:spcBef>
              <a:buClr>
                <a:srgbClr val="26C9D4"/>
              </a:buClr>
              <a:buFont typeface="Arial" panose="020B0604020202020204" pitchFamily="34" charset="0"/>
              <a:buChar char="•"/>
              <a:defRPr sz="16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sz="4000" b="1">
                <a:latin typeface="Atkinson Hyperlegible"/>
              </a:rPr>
              <a:t>Discussion Questions</a:t>
            </a:r>
          </a:p>
          <a:p>
            <a:pPr marL="457200" indent="-457200">
              <a:lnSpc>
                <a:spcPct val="113999"/>
              </a:lnSpc>
              <a:buAutoNum type="arabicPeriod"/>
            </a:pPr>
            <a:r>
              <a:rPr lang="en-US" sz="2000">
                <a:latin typeface="Atkinson Hyperlegible"/>
              </a:rPr>
              <a:t>Overall reflections from the case study example....</a:t>
            </a:r>
            <a:endParaRPr lang="en-US">
              <a:latin typeface="Atkinson Hyperlegible"/>
            </a:endParaRPr>
          </a:p>
          <a:p>
            <a:pPr marL="457200" indent="-457200">
              <a:lnSpc>
                <a:spcPct val="113999"/>
              </a:lnSpc>
              <a:buAutoNum type="arabicPeriod"/>
            </a:pPr>
            <a:r>
              <a:rPr lang="en-US" sz="2000">
                <a:latin typeface="Atkinson Hyperlegible"/>
              </a:rPr>
              <a:t>What did you think about this initiative? </a:t>
            </a:r>
          </a:p>
          <a:p>
            <a:pPr marL="457200" indent="-457200">
              <a:lnSpc>
                <a:spcPct val="113999"/>
              </a:lnSpc>
              <a:buAutoNum type="arabicPeriod"/>
            </a:pPr>
            <a:r>
              <a:rPr lang="en-US" sz="2000">
                <a:latin typeface="Atkinson Hyperlegible"/>
              </a:rPr>
              <a:t>Do you think this type of project implementation would be possible at your organization? (What challenges could come with this?) </a:t>
            </a:r>
          </a:p>
          <a:p>
            <a:pPr>
              <a:lnSpc>
                <a:spcPct val="113999"/>
              </a:lnSpc>
            </a:pPr>
            <a:r>
              <a:rPr lang="en-US" sz="2000" b="1">
                <a:latin typeface="Atkinson Hyperlegible"/>
              </a:rPr>
              <a:t>Please come off mute to answer or type in the chat with your response.</a:t>
            </a:r>
            <a:endParaRPr lang="en-US" sz="2000" b="1">
              <a:solidFill>
                <a:srgbClr val="000000"/>
              </a:solidFill>
              <a:latin typeface="Atkinson Hyperlegible"/>
            </a:endParaRPr>
          </a:p>
        </p:txBody>
      </p:sp>
      <p:sp>
        <p:nvSpPr>
          <p:cNvPr id="7" name="Title 1">
            <a:extLst>
              <a:ext uri="{FF2B5EF4-FFF2-40B4-BE49-F238E27FC236}">
                <a16:creationId xmlns:a16="http://schemas.microsoft.com/office/drawing/2014/main" id="{DE45A90C-CACD-5ED0-B526-E3F07D69D141}"/>
              </a:ext>
            </a:extLst>
          </p:cNvPr>
          <p:cNvSpPr txBox="1">
            <a:spLocks/>
          </p:cNvSpPr>
          <p:nvPr/>
        </p:nvSpPr>
        <p:spPr>
          <a:xfrm>
            <a:off x="120741" y="325913"/>
            <a:ext cx="11333411" cy="4801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400" b="1" i="0" kern="1200" dirty="0">
                <a:solidFill>
                  <a:schemeClr val="bg1"/>
                </a:solidFill>
                <a:latin typeface="Atkinson Hyperlegible" pitchFamily="2" charset="77"/>
                <a:ea typeface="+mj-ea"/>
                <a:cs typeface="+mj-cs"/>
              </a:defRPr>
            </a:lvl1pPr>
          </a:lstStyle>
          <a:p>
            <a:r>
              <a:rPr lang="en-US" sz="2800">
                <a:latin typeface="Atkinson Hyperlegible"/>
              </a:rPr>
              <a:t>Case Study: From Data to Lead Poisoning Prevention Program</a:t>
            </a:r>
            <a:endParaRPr lang="en-US"/>
          </a:p>
        </p:txBody>
      </p:sp>
      <p:pic>
        <p:nvPicPr>
          <p:cNvPr id="9" name="Picture 8" descr="A person smiling in front of a brick wall&#10;&#10;AI-generated content may be incorrect.">
            <a:extLst>
              <a:ext uri="{FF2B5EF4-FFF2-40B4-BE49-F238E27FC236}">
                <a16:creationId xmlns:a16="http://schemas.microsoft.com/office/drawing/2014/main" id="{F8C37D8E-4E58-5CAF-5EFA-727B3FB34486}"/>
              </a:ext>
            </a:extLst>
          </p:cNvPr>
          <p:cNvPicPr>
            <a:picLocks noChangeAspect="1"/>
          </p:cNvPicPr>
          <p:nvPr/>
        </p:nvPicPr>
        <p:blipFill>
          <a:blip r:embed="rId3"/>
          <a:stretch>
            <a:fillRect/>
          </a:stretch>
        </p:blipFill>
        <p:spPr>
          <a:xfrm>
            <a:off x="11054942" y="97377"/>
            <a:ext cx="995644" cy="970990"/>
          </a:xfrm>
          <a:prstGeom prst="rect">
            <a:avLst/>
          </a:prstGeom>
        </p:spPr>
      </p:pic>
    </p:spTree>
    <p:extLst>
      <p:ext uri="{BB962C8B-B14F-4D97-AF65-F5344CB8AC3E}">
        <p14:creationId xmlns:p14="http://schemas.microsoft.com/office/powerpoint/2010/main" val="3950282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090A3-2BA6-7408-FA75-0583AFDAE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A39B7-C6F8-C5A6-6982-011A10F1762E}"/>
              </a:ext>
            </a:extLst>
          </p:cNvPr>
          <p:cNvSpPr>
            <a:spLocks noGrp="1"/>
          </p:cNvSpPr>
          <p:nvPr>
            <p:ph type="title"/>
          </p:nvPr>
        </p:nvSpPr>
        <p:spPr>
          <a:xfrm>
            <a:off x="97996" y="257675"/>
            <a:ext cx="11276545" cy="701731"/>
          </a:xfrm>
        </p:spPr>
        <p:txBody>
          <a:bodyPr/>
          <a:lstStyle/>
          <a:p>
            <a:r>
              <a:rPr lang="en-US">
                <a:latin typeface="Atkinson Hyperlegible"/>
              </a:rPr>
              <a:t>Thank you for participating in Module 1!</a:t>
            </a:r>
            <a:endParaRPr lang="en-US"/>
          </a:p>
        </p:txBody>
      </p:sp>
      <p:sp>
        <p:nvSpPr>
          <p:cNvPr id="3" name="Content Placeholder 2">
            <a:extLst>
              <a:ext uri="{FF2B5EF4-FFF2-40B4-BE49-F238E27FC236}">
                <a16:creationId xmlns:a16="http://schemas.microsoft.com/office/drawing/2014/main" id="{BD951F96-D2A3-7076-A00E-5E315FEE557B}"/>
              </a:ext>
            </a:extLst>
          </p:cNvPr>
          <p:cNvSpPr>
            <a:spLocks noGrp="1"/>
          </p:cNvSpPr>
          <p:nvPr>
            <p:ph idx="1"/>
          </p:nvPr>
        </p:nvSpPr>
        <p:spPr>
          <a:xfrm>
            <a:off x="466220" y="1412339"/>
            <a:ext cx="6785212" cy="4187300"/>
          </a:xfrm>
        </p:spPr>
        <p:txBody>
          <a:bodyPr vert="horz" wrap="square" lIns="91440" tIns="45720" rIns="91440" bIns="45720" rtlCol="0" anchor="t">
            <a:spAutoFit/>
          </a:bodyPr>
          <a:lstStyle/>
          <a:p>
            <a:r>
              <a:rPr lang="en-US" sz="2400" dirty="0">
                <a:latin typeface="Atkinson Hyperlegible"/>
              </a:rPr>
              <a:t>Thank you for your participation in Module 1 of the Data Ambassador Program, Introduction to Health Equity and Population Health Data</a:t>
            </a:r>
          </a:p>
          <a:p>
            <a:r>
              <a:rPr lang="en-US" sz="2400">
                <a:latin typeface="Atkinson Hyperlegible"/>
              </a:rPr>
              <a:t>Please complete the Post-Assessment form  </a:t>
            </a:r>
          </a:p>
          <a:p>
            <a:r>
              <a:rPr lang="en-US" sz="2400" b="1" dirty="0">
                <a:latin typeface="Atkinson Hyperlegible"/>
              </a:rPr>
              <a:t>Next session:</a:t>
            </a:r>
            <a:r>
              <a:rPr lang="en-US" sz="2400" dirty="0">
                <a:latin typeface="Atkinson Hyperlegible"/>
              </a:rPr>
              <a:t> </a:t>
            </a:r>
          </a:p>
          <a:p>
            <a:pPr lvl="1">
              <a:buFont typeface="Courier New" panose="020B0604020202020204" pitchFamily="34" charset="0"/>
              <a:buChar char="o"/>
            </a:pPr>
            <a:r>
              <a:rPr lang="en-US" sz="2200" dirty="0">
                <a:latin typeface="Atkinson Hyperlegible"/>
              </a:rPr>
              <a:t>In-Person on Tuesday, September 9th, 8:30AM – 12:30PM </a:t>
            </a:r>
          </a:p>
          <a:p>
            <a:pPr lvl="1">
              <a:buFont typeface="Courier New" panose="020B0604020202020204" pitchFamily="34" charset="0"/>
              <a:buChar char="o"/>
            </a:pPr>
            <a:r>
              <a:rPr lang="en-US" sz="2200" dirty="0">
                <a:latin typeface="Atkinson Hyperlegible"/>
              </a:rPr>
              <a:t>Location: UIC School of Public Health, Room 132</a:t>
            </a:r>
          </a:p>
          <a:p>
            <a:pPr lvl="1">
              <a:buFont typeface="Courier New" panose="020B0604020202020204" pitchFamily="34" charset="0"/>
              <a:buChar char="o"/>
            </a:pPr>
            <a:r>
              <a:rPr lang="en-US" sz="2200" dirty="0">
                <a:latin typeface="Atkinson Hyperlegible"/>
              </a:rPr>
              <a:t>We will go over Module 2: Navigating the Health Atlas &amp; Module 3: Data Interpretation &amp; Application</a:t>
            </a:r>
            <a:endParaRPr lang="en-US" dirty="0"/>
          </a:p>
          <a:p>
            <a:pPr marL="0" indent="0">
              <a:buNone/>
            </a:pPr>
            <a:endParaRPr lang="en-US" sz="2400" dirty="0">
              <a:latin typeface="Atkinson Hyperlegible"/>
            </a:endParaRPr>
          </a:p>
        </p:txBody>
      </p:sp>
      <p:sp>
        <p:nvSpPr>
          <p:cNvPr id="4" name="Slide Number Placeholder 3">
            <a:extLst>
              <a:ext uri="{FF2B5EF4-FFF2-40B4-BE49-F238E27FC236}">
                <a16:creationId xmlns:a16="http://schemas.microsoft.com/office/drawing/2014/main" id="{237AAABB-4E66-68E9-6B94-5BDE4558D492}"/>
              </a:ext>
            </a:extLst>
          </p:cNvPr>
          <p:cNvSpPr>
            <a:spLocks noGrp="1"/>
          </p:cNvSpPr>
          <p:nvPr>
            <p:ph type="sldNum" sz="quarter" idx="12"/>
          </p:nvPr>
        </p:nvSpPr>
        <p:spPr/>
        <p:txBody>
          <a:bodyPr/>
          <a:lstStyle/>
          <a:p>
            <a:fld id="{EAC521D8-0276-7043-A50F-48E286C59F7E}" type="slidenum">
              <a:rPr lang="en-US" smtClean="0"/>
              <a:pPr/>
              <a:t>23</a:t>
            </a:fld>
            <a:endParaRPr lang="en-US"/>
          </a:p>
        </p:txBody>
      </p:sp>
      <p:pic>
        <p:nvPicPr>
          <p:cNvPr id="12" name="Picture 11" descr="A close up of a logo&#10;&#10;AI-generated content may be incorrect.">
            <a:extLst>
              <a:ext uri="{FF2B5EF4-FFF2-40B4-BE49-F238E27FC236}">
                <a16:creationId xmlns:a16="http://schemas.microsoft.com/office/drawing/2014/main" id="{CA59657B-ECF1-40FE-557D-48B168EB0CA7}"/>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6" name="Picture 5" descr="A person wearing a blue shirt&#10;&#10;AI-generated content may be incorrect.">
            <a:extLst>
              <a:ext uri="{FF2B5EF4-FFF2-40B4-BE49-F238E27FC236}">
                <a16:creationId xmlns:a16="http://schemas.microsoft.com/office/drawing/2014/main" id="{32DBEF57-6B70-1B7B-17F6-089EA7F3B006}"/>
              </a:ext>
            </a:extLst>
          </p:cNvPr>
          <p:cNvPicPr>
            <a:picLocks noChangeAspect="1"/>
          </p:cNvPicPr>
          <p:nvPr/>
        </p:nvPicPr>
        <p:blipFill>
          <a:blip r:embed="rId4"/>
          <a:stretch>
            <a:fillRect/>
          </a:stretch>
        </p:blipFill>
        <p:spPr>
          <a:xfrm>
            <a:off x="11061653" y="88568"/>
            <a:ext cx="1009650" cy="971550"/>
          </a:xfrm>
          <a:prstGeom prst="rect">
            <a:avLst/>
          </a:prstGeom>
        </p:spPr>
      </p:pic>
      <p:pic>
        <p:nvPicPr>
          <p:cNvPr id="5" name="Picture 4" descr="A qr code on a grey background&#10;&#10;AI-generated content may be incorrect.">
            <a:extLst>
              <a:ext uri="{FF2B5EF4-FFF2-40B4-BE49-F238E27FC236}">
                <a16:creationId xmlns:a16="http://schemas.microsoft.com/office/drawing/2014/main" id="{6713277A-BEF2-7349-69D4-FF9468DEAF25}"/>
              </a:ext>
            </a:extLst>
          </p:cNvPr>
          <p:cNvPicPr>
            <a:picLocks noChangeAspect="1"/>
          </p:cNvPicPr>
          <p:nvPr/>
        </p:nvPicPr>
        <p:blipFill>
          <a:blip r:embed="rId5"/>
          <a:stretch>
            <a:fillRect/>
          </a:stretch>
        </p:blipFill>
        <p:spPr>
          <a:xfrm>
            <a:off x="7534702" y="1580865"/>
            <a:ext cx="4117074" cy="4048836"/>
          </a:xfrm>
          <a:prstGeom prst="rect">
            <a:avLst/>
          </a:prstGeom>
        </p:spPr>
      </p:pic>
      <p:sp>
        <p:nvSpPr>
          <p:cNvPr id="7" name="Arrow: Right 6">
            <a:extLst>
              <a:ext uri="{FF2B5EF4-FFF2-40B4-BE49-F238E27FC236}">
                <a16:creationId xmlns:a16="http://schemas.microsoft.com/office/drawing/2014/main" id="{53FAB29F-2A1A-E294-D042-63C929CCF1A1}"/>
              </a:ext>
            </a:extLst>
          </p:cNvPr>
          <p:cNvSpPr/>
          <p:nvPr/>
        </p:nvSpPr>
        <p:spPr>
          <a:xfrm>
            <a:off x="6718040" y="2590539"/>
            <a:ext cx="430791" cy="28292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03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4E657-4F30-E8A2-F436-E29A301FE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67149-F77D-1CE9-29CE-4EAEC3EE1207}"/>
              </a:ext>
            </a:extLst>
          </p:cNvPr>
          <p:cNvSpPr>
            <a:spLocks noGrp="1"/>
          </p:cNvSpPr>
          <p:nvPr>
            <p:ph type="title"/>
          </p:nvPr>
        </p:nvSpPr>
        <p:spPr/>
        <p:txBody>
          <a:bodyPr/>
          <a:lstStyle/>
          <a:p>
            <a:r>
              <a:rPr lang="en-US">
                <a:latin typeface="Atkinson Hyperlegible"/>
              </a:rPr>
              <a:t>What is a Data Ambassador?</a:t>
            </a:r>
            <a:endParaRPr lang="en-US"/>
          </a:p>
        </p:txBody>
      </p:sp>
      <p:sp>
        <p:nvSpPr>
          <p:cNvPr id="3" name="Content Placeholder 2">
            <a:extLst>
              <a:ext uri="{FF2B5EF4-FFF2-40B4-BE49-F238E27FC236}">
                <a16:creationId xmlns:a16="http://schemas.microsoft.com/office/drawing/2014/main" id="{CECA2872-DC55-926F-3431-F575C2020E5B}"/>
              </a:ext>
            </a:extLst>
          </p:cNvPr>
          <p:cNvSpPr>
            <a:spLocks noGrp="1"/>
          </p:cNvSpPr>
          <p:nvPr>
            <p:ph idx="1"/>
          </p:nvPr>
        </p:nvSpPr>
        <p:spPr>
          <a:xfrm>
            <a:off x="828964" y="4670860"/>
            <a:ext cx="10529454" cy="1089529"/>
          </a:xfrm>
        </p:spPr>
        <p:txBody>
          <a:bodyPr vert="horz" wrap="square" lIns="91440" tIns="45720" rIns="91440" bIns="45720" rtlCol="0" anchor="t">
            <a:spAutoFit/>
          </a:bodyPr>
          <a:lstStyle/>
          <a:p>
            <a:pPr marL="0" indent="0" algn="ctr">
              <a:buNone/>
            </a:pPr>
            <a:r>
              <a:rPr lang="en-ZA" sz="2400">
                <a:solidFill>
                  <a:srgbClr val="172B54"/>
                </a:solidFill>
                <a:latin typeface="Atkinson Hyperlegible"/>
              </a:rPr>
              <a:t>The Data Ambassadors Program provides the opportunity for community partners to gain foundational data literacy skills and reduce barriers to accessing population health data on the Cook County Health Atlas.</a:t>
            </a:r>
            <a:endParaRPr lang="en-US">
              <a:solidFill>
                <a:srgbClr val="172B54"/>
              </a:solidFill>
              <a:latin typeface="Atkinson Hyperlegible"/>
            </a:endParaRPr>
          </a:p>
        </p:txBody>
      </p:sp>
      <p:sp>
        <p:nvSpPr>
          <p:cNvPr id="4" name="Slide Number Placeholder 3">
            <a:extLst>
              <a:ext uri="{FF2B5EF4-FFF2-40B4-BE49-F238E27FC236}">
                <a16:creationId xmlns:a16="http://schemas.microsoft.com/office/drawing/2014/main" id="{CB459621-C689-A517-2363-27AC2FD7902E}"/>
              </a:ext>
            </a:extLst>
          </p:cNvPr>
          <p:cNvSpPr>
            <a:spLocks noGrp="1"/>
          </p:cNvSpPr>
          <p:nvPr>
            <p:ph type="sldNum" sz="quarter" idx="12"/>
          </p:nvPr>
        </p:nvSpPr>
        <p:spPr/>
        <p:txBody>
          <a:bodyPr/>
          <a:lstStyle/>
          <a:p>
            <a:fld id="{EAC521D8-0276-7043-A50F-48E286C59F7E}" type="slidenum">
              <a:rPr lang="en-US" smtClean="0"/>
              <a:pPr/>
              <a:t>3</a:t>
            </a:fld>
            <a:endParaRPr lang="en-US"/>
          </a:p>
        </p:txBody>
      </p:sp>
      <p:pic>
        <p:nvPicPr>
          <p:cNvPr id="7" name="Picture 6" descr="A close up of a logo&#10;&#10;AI-generated content may be incorrect.">
            <a:extLst>
              <a:ext uri="{FF2B5EF4-FFF2-40B4-BE49-F238E27FC236}">
                <a16:creationId xmlns:a16="http://schemas.microsoft.com/office/drawing/2014/main" id="{D411F876-AE0B-C40F-2B89-394EBBA06291}"/>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8" name="Picture 7" descr="A group of blue and white text&#10;&#10;AI-generated content may be incorrect.">
            <a:extLst>
              <a:ext uri="{FF2B5EF4-FFF2-40B4-BE49-F238E27FC236}">
                <a16:creationId xmlns:a16="http://schemas.microsoft.com/office/drawing/2014/main" id="{BDD6D509-972C-E0B2-811D-37DDB420AFBD}"/>
              </a:ext>
            </a:extLst>
          </p:cNvPr>
          <p:cNvPicPr>
            <a:picLocks noChangeAspect="1"/>
          </p:cNvPicPr>
          <p:nvPr/>
        </p:nvPicPr>
        <p:blipFill>
          <a:blip r:embed="rId4"/>
          <a:srcRect l="4981" t="31933" r="4428" b="4762"/>
          <a:stretch>
            <a:fillRect/>
          </a:stretch>
        </p:blipFill>
        <p:spPr>
          <a:xfrm>
            <a:off x="2696721" y="1288472"/>
            <a:ext cx="6859788" cy="3144122"/>
          </a:xfrm>
          <a:prstGeom prst="rect">
            <a:avLst/>
          </a:prstGeom>
        </p:spPr>
      </p:pic>
      <p:pic>
        <p:nvPicPr>
          <p:cNvPr id="9" name="Picture 8" descr="A person wearing a blue shirt&#10;&#10;AI-generated content may be incorrect.">
            <a:extLst>
              <a:ext uri="{FF2B5EF4-FFF2-40B4-BE49-F238E27FC236}">
                <a16:creationId xmlns:a16="http://schemas.microsoft.com/office/drawing/2014/main" id="{E2BF2168-427B-717C-B608-6F6B4F784F1C}"/>
              </a:ext>
            </a:extLst>
          </p:cNvPr>
          <p:cNvPicPr>
            <a:picLocks noChangeAspect="1"/>
          </p:cNvPicPr>
          <p:nvPr/>
        </p:nvPicPr>
        <p:blipFill>
          <a:blip r:embed="rId5"/>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274699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9BED-4767-254E-AF29-E1A41166C567}"/>
              </a:ext>
            </a:extLst>
          </p:cNvPr>
          <p:cNvSpPr>
            <a:spLocks noGrp="1"/>
          </p:cNvSpPr>
          <p:nvPr>
            <p:ph type="title"/>
          </p:nvPr>
        </p:nvSpPr>
        <p:spPr>
          <a:xfrm>
            <a:off x="668867" y="827118"/>
            <a:ext cx="7850309" cy="3083921"/>
          </a:xfrm>
        </p:spPr>
        <p:txBody>
          <a:bodyPr/>
          <a:lstStyle/>
          <a:p>
            <a:pPr>
              <a:spcBef>
                <a:spcPts val="1000"/>
              </a:spcBef>
            </a:pPr>
            <a:r>
              <a:rPr lang="en-US" sz="4800" dirty="0">
                <a:solidFill>
                  <a:srgbClr val="FFFFFF"/>
                </a:solidFill>
                <a:latin typeface="Atkinson Hyperlegible"/>
              </a:rPr>
              <a:t>Welcome!</a:t>
            </a:r>
            <a:br>
              <a:rPr lang="en-US" sz="4800" dirty="0">
                <a:latin typeface="Atkinson Hyperlegible"/>
              </a:rPr>
            </a:br>
            <a:r>
              <a:rPr lang="en-US" sz="2800" b="0" dirty="0">
                <a:solidFill>
                  <a:schemeClr val="bg1"/>
                </a:solidFill>
                <a:latin typeface="Atkinson Hyperlegible"/>
              </a:rPr>
              <a:t>Please write your name and the</a:t>
            </a:r>
            <a:br>
              <a:rPr lang="en-US" sz="2800" b="0" dirty="0">
                <a:latin typeface="Atkinson Hyperlegible"/>
              </a:rPr>
            </a:br>
            <a:r>
              <a:rPr lang="en-US" sz="2800" b="0" dirty="0">
                <a:solidFill>
                  <a:schemeClr val="bg1"/>
                </a:solidFill>
                <a:latin typeface="Atkinson Hyperlegible"/>
              </a:rPr>
              <a:t>organization you represent in the chat.</a:t>
            </a:r>
            <a:br>
              <a:rPr lang="en-US" sz="2800" b="0" dirty="0">
                <a:solidFill>
                  <a:schemeClr val="bg1"/>
                </a:solidFill>
                <a:latin typeface="Atkinson Hyperlegible"/>
              </a:rPr>
            </a:br>
            <a:br>
              <a:rPr lang="en-US" sz="2800" b="0" dirty="0"/>
            </a:br>
            <a:r>
              <a:rPr lang="en-US" sz="2800" b="0" dirty="0">
                <a:solidFill>
                  <a:schemeClr val="bg1"/>
                </a:solidFill>
                <a:latin typeface="Atkinson Hyperlegible"/>
              </a:rPr>
              <a:t>Our team has also prepared a pre-survey, </a:t>
            </a:r>
            <a:br>
              <a:rPr lang="en-US" sz="2800" b="0" dirty="0">
                <a:solidFill>
                  <a:schemeClr val="bg1"/>
                </a:solidFill>
                <a:latin typeface="Atkinson Hyperlegible"/>
              </a:rPr>
            </a:br>
            <a:r>
              <a:rPr lang="en-US" sz="2800" b="0" dirty="0">
                <a:solidFill>
                  <a:schemeClr val="bg1"/>
                </a:solidFill>
                <a:latin typeface="Atkinson Hyperlegible"/>
              </a:rPr>
              <a:t>please take a moment to complete it using the</a:t>
            </a:r>
            <a:br>
              <a:rPr lang="en-US" sz="2800" b="0" dirty="0">
                <a:solidFill>
                  <a:schemeClr val="bg1"/>
                </a:solidFill>
                <a:latin typeface="Atkinson Hyperlegible"/>
              </a:rPr>
            </a:br>
            <a:r>
              <a:rPr lang="en-US" sz="2800" b="0" dirty="0">
                <a:solidFill>
                  <a:schemeClr val="bg1"/>
                </a:solidFill>
                <a:latin typeface="Atkinson Hyperlegible"/>
              </a:rPr>
              <a:t>link in the chat.</a:t>
            </a:r>
            <a:endParaRPr lang="en-US" sz="2800" b="0" dirty="0">
              <a:solidFill>
                <a:schemeClr val="bg1"/>
              </a:solidFill>
            </a:endParaRPr>
          </a:p>
        </p:txBody>
      </p:sp>
      <p:pic>
        <p:nvPicPr>
          <p:cNvPr id="4" name="Picture 3" descr="A close up of a logo&#10;&#10;AI-generated content may be incorrect.">
            <a:extLst>
              <a:ext uri="{FF2B5EF4-FFF2-40B4-BE49-F238E27FC236}">
                <a16:creationId xmlns:a16="http://schemas.microsoft.com/office/drawing/2014/main" id="{0F40A61C-21BF-A914-68DA-D7F8FD8BAF17}"/>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6" name="Picture 5" descr="A person smiling in front of a brick wall&#10;&#10;AI-generated content may be incorrect.">
            <a:extLst>
              <a:ext uri="{FF2B5EF4-FFF2-40B4-BE49-F238E27FC236}">
                <a16:creationId xmlns:a16="http://schemas.microsoft.com/office/drawing/2014/main" id="{544B2940-8B96-EE04-4917-5E5B8F21F1D5}"/>
              </a:ext>
            </a:extLst>
          </p:cNvPr>
          <p:cNvPicPr>
            <a:picLocks noChangeAspect="1"/>
          </p:cNvPicPr>
          <p:nvPr/>
        </p:nvPicPr>
        <p:blipFill>
          <a:blip r:embed="rId4"/>
          <a:stretch>
            <a:fillRect/>
          </a:stretch>
        </p:blipFill>
        <p:spPr>
          <a:xfrm>
            <a:off x="11089061" y="86004"/>
            <a:ext cx="995644" cy="970990"/>
          </a:xfrm>
          <a:prstGeom prst="rect">
            <a:avLst/>
          </a:prstGeom>
        </p:spPr>
      </p:pic>
    </p:spTree>
    <p:extLst>
      <p:ext uri="{BB962C8B-B14F-4D97-AF65-F5344CB8AC3E}">
        <p14:creationId xmlns:p14="http://schemas.microsoft.com/office/powerpoint/2010/main" val="115354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A435-1686-3654-24EB-F86054CAC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8943D-9483-F808-D106-BCFE13128CD7}"/>
              </a:ext>
            </a:extLst>
          </p:cNvPr>
          <p:cNvSpPr>
            <a:spLocks noGrp="1"/>
          </p:cNvSpPr>
          <p:nvPr>
            <p:ph type="title"/>
          </p:nvPr>
        </p:nvSpPr>
        <p:spPr/>
        <p:txBody>
          <a:bodyPr/>
          <a:lstStyle/>
          <a:p>
            <a:r>
              <a:rPr lang="en-US"/>
              <a:t>Learning Objectives</a:t>
            </a:r>
          </a:p>
        </p:txBody>
      </p:sp>
      <p:sp>
        <p:nvSpPr>
          <p:cNvPr id="4" name="Slide Number Placeholder 3">
            <a:extLst>
              <a:ext uri="{FF2B5EF4-FFF2-40B4-BE49-F238E27FC236}">
                <a16:creationId xmlns:a16="http://schemas.microsoft.com/office/drawing/2014/main" id="{BC4625BF-F791-0FE8-478A-B47233FC5964}"/>
              </a:ext>
            </a:extLst>
          </p:cNvPr>
          <p:cNvSpPr>
            <a:spLocks noGrp="1"/>
          </p:cNvSpPr>
          <p:nvPr>
            <p:ph type="sldNum" sz="quarter" idx="12"/>
          </p:nvPr>
        </p:nvSpPr>
        <p:spPr/>
        <p:txBody>
          <a:bodyPr/>
          <a:lstStyle/>
          <a:p>
            <a:fld id="{EAC521D8-0276-7043-A50F-48E286C59F7E}" type="slidenum">
              <a:rPr lang="en-US" smtClean="0"/>
              <a:pPr/>
              <a:t>5</a:t>
            </a:fld>
            <a:endParaRPr lang="en-US"/>
          </a:p>
        </p:txBody>
      </p:sp>
      <p:graphicFrame>
        <p:nvGraphicFramePr>
          <p:cNvPr id="7" name="Content Placeholder 6">
            <a:extLst>
              <a:ext uri="{FF2B5EF4-FFF2-40B4-BE49-F238E27FC236}">
                <a16:creationId xmlns:a16="http://schemas.microsoft.com/office/drawing/2014/main" id="{6640EE95-10AC-C8A6-75F3-9973F34CCCF9}"/>
              </a:ext>
            </a:extLst>
          </p:cNvPr>
          <p:cNvGraphicFramePr>
            <a:graphicFrameLocks noGrp="1"/>
          </p:cNvGraphicFramePr>
          <p:nvPr>
            <p:ph idx="1"/>
            <p:extLst>
              <p:ext uri="{D42A27DB-BD31-4B8C-83A1-F6EECF244321}">
                <p14:modId xmlns:p14="http://schemas.microsoft.com/office/powerpoint/2010/main" val="1644677527"/>
              </p:ext>
            </p:extLst>
          </p:nvPr>
        </p:nvGraphicFramePr>
        <p:xfrm>
          <a:off x="843990" y="1433017"/>
          <a:ext cx="11055927" cy="5132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02" name="TextBox 1501">
            <a:extLst>
              <a:ext uri="{FF2B5EF4-FFF2-40B4-BE49-F238E27FC236}">
                <a16:creationId xmlns:a16="http://schemas.microsoft.com/office/drawing/2014/main" id="{75081423-C628-4469-1A82-312539420CCA}"/>
              </a:ext>
            </a:extLst>
          </p:cNvPr>
          <p:cNvSpPr txBox="1"/>
          <p:nvPr/>
        </p:nvSpPr>
        <p:spPr>
          <a:xfrm>
            <a:off x="483079" y="1431985"/>
            <a:ext cx="108807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tkinson Hyperlegible"/>
              </a:rPr>
              <a:t>Module 1: Introduction to Health Equity and Population Health​</a:t>
            </a:r>
          </a:p>
        </p:txBody>
      </p:sp>
      <p:pic>
        <p:nvPicPr>
          <p:cNvPr id="15" name="Picture 14" descr="A close up of a logo&#10;&#10;AI-generated content may be incorrect.">
            <a:extLst>
              <a:ext uri="{FF2B5EF4-FFF2-40B4-BE49-F238E27FC236}">
                <a16:creationId xmlns:a16="http://schemas.microsoft.com/office/drawing/2014/main" id="{F4ACE0B1-E3CC-F94C-2D94-A9DDD0D3A6A8}"/>
              </a:ext>
            </a:extLst>
          </p:cNvPr>
          <p:cNvPicPr>
            <a:picLocks noChangeAspect="1"/>
          </p:cNvPicPr>
          <p:nvPr/>
        </p:nvPicPr>
        <p:blipFill>
          <a:blip r:embed="rId8"/>
          <a:stretch>
            <a:fillRect/>
          </a:stretch>
        </p:blipFill>
        <p:spPr>
          <a:xfrm>
            <a:off x="4915332" y="5976505"/>
            <a:ext cx="2333625" cy="723900"/>
          </a:xfrm>
          <a:prstGeom prst="rect">
            <a:avLst/>
          </a:prstGeom>
        </p:spPr>
      </p:pic>
      <p:pic>
        <p:nvPicPr>
          <p:cNvPr id="26" name="Picture 25" descr="A person smiling in front of a brick wall&#10;&#10;AI-generated content may be incorrect.">
            <a:extLst>
              <a:ext uri="{FF2B5EF4-FFF2-40B4-BE49-F238E27FC236}">
                <a16:creationId xmlns:a16="http://schemas.microsoft.com/office/drawing/2014/main" id="{7D2A52CF-C2E2-BB89-DB27-06BD23512465}"/>
              </a:ext>
            </a:extLst>
          </p:cNvPr>
          <p:cNvPicPr>
            <a:picLocks noChangeAspect="1"/>
          </p:cNvPicPr>
          <p:nvPr/>
        </p:nvPicPr>
        <p:blipFill>
          <a:blip r:embed="rId9"/>
          <a:stretch>
            <a:fillRect/>
          </a:stretch>
        </p:blipFill>
        <p:spPr>
          <a:xfrm>
            <a:off x="11089061" y="86004"/>
            <a:ext cx="995644" cy="970990"/>
          </a:xfrm>
          <a:prstGeom prst="rect">
            <a:avLst/>
          </a:prstGeom>
        </p:spPr>
      </p:pic>
    </p:spTree>
    <p:extLst>
      <p:ext uri="{BB962C8B-B14F-4D97-AF65-F5344CB8AC3E}">
        <p14:creationId xmlns:p14="http://schemas.microsoft.com/office/powerpoint/2010/main" val="3123160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1127E-1ADD-4529-B127-E74F69C014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33517-C27D-7F82-F093-2AFC03BE2004}"/>
              </a:ext>
            </a:extLst>
          </p:cNvPr>
          <p:cNvSpPr>
            <a:spLocks noGrp="1"/>
          </p:cNvSpPr>
          <p:nvPr>
            <p:ph type="title"/>
          </p:nvPr>
        </p:nvSpPr>
        <p:spPr/>
        <p:txBody>
          <a:bodyPr/>
          <a:lstStyle/>
          <a:p>
            <a:r>
              <a:rPr lang="en-US">
                <a:latin typeface="Atkinson Hyperlegible"/>
              </a:rPr>
              <a:t>Activity: What is Health Equity?</a:t>
            </a:r>
          </a:p>
        </p:txBody>
      </p:sp>
      <p:sp>
        <p:nvSpPr>
          <p:cNvPr id="3" name="Content Placeholder 2">
            <a:extLst>
              <a:ext uri="{FF2B5EF4-FFF2-40B4-BE49-F238E27FC236}">
                <a16:creationId xmlns:a16="http://schemas.microsoft.com/office/drawing/2014/main" id="{03A44CF7-B101-CC43-3595-D3A52DE53414}"/>
              </a:ext>
            </a:extLst>
          </p:cNvPr>
          <p:cNvSpPr>
            <a:spLocks noGrp="1"/>
          </p:cNvSpPr>
          <p:nvPr>
            <p:ph idx="1"/>
          </p:nvPr>
        </p:nvSpPr>
        <p:spPr>
          <a:xfrm>
            <a:off x="838200" y="1907070"/>
            <a:ext cx="10515600" cy="1484509"/>
          </a:xfrm>
        </p:spPr>
        <p:txBody>
          <a:bodyPr vert="horz" lIns="91440" tIns="45720" rIns="91440" bIns="45720" rtlCol="0" anchor="t">
            <a:spAutoFit/>
          </a:bodyPr>
          <a:lstStyle/>
          <a:p>
            <a:r>
              <a:rPr lang="en-US" sz="3200">
                <a:solidFill>
                  <a:srgbClr val="172B54"/>
                </a:solidFill>
                <a:latin typeface="Atkinson Hyperlegible"/>
              </a:rPr>
              <a:t>Link to Word Map Activity on </a:t>
            </a:r>
            <a:r>
              <a:rPr lang="en-US" sz="3200" err="1">
                <a:solidFill>
                  <a:srgbClr val="172B54"/>
                </a:solidFill>
                <a:latin typeface="Atkinson Hyperlegible"/>
              </a:rPr>
              <a:t>Slido</a:t>
            </a:r>
            <a:r>
              <a:rPr lang="en-US" sz="3200">
                <a:solidFill>
                  <a:srgbClr val="172B54"/>
                </a:solidFill>
                <a:latin typeface="Atkinson Hyperlegible"/>
              </a:rPr>
              <a:t>!</a:t>
            </a:r>
          </a:p>
          <a:p>
            <a:r>
              <a:rPr lang="en-US" sz="3200">
                <a:solidFill>
                  <a:srgbClr val="172B54"/>
                </a:solidFill>
                <a:latin typeface="Atkinson Hyperlegible"/>
              </a:rPr>
              <a:t>Participants can join at slido.com using the code: </a:t>
            </a:r>
            <a:r>
              <a:rPr lang="en-US" sz="3200" b="1">
                <a:solidFill>
                  <a:srgbClr val="172B54"/>
                </a:solidFill>
                <a:latin typeface="Atkinson Hyperlegible"/>
              </a:rPr>
              <a:t>1852990</a:t>
            </a:r>
          </a:p>
          <a:p>
            <a:pPr marL="0" indent="0">
              <a:buNone/>
            </a:pPr>
            <a:endParaRPr lang="en-US" b="1">
              <a:latin typeface="Atkinson Hyperlegible"/>
            </a:endParaRPr>
          </a:p>
        </p:txBody>
      </p:sp>
      <p:sp>
        <p:nvSpPr>
          <p:cNvPr id="4" name="Slide Number Placeholder 3">
            <a:extLst>
              <a:ext uri="{FF2B5EF4-FFF2-40B4-BE49-F238E27FC236}">
                <a16:creationId xmlns:a16="http://schemas.microsoft.com/office/drawing/2014/main" id="{E3EB4BB1-1DC0-5459-7DF1-C96E2E0B8CFD}"/>
              </a:ext>
            </a:extLst>
          </p:cNvPr>
          <p:cNvSpPr>
            <a:spLocks noGrp="1"/>
          </p:cNvSpPr>
          <p:nvPr>
            <p:ph type="sldNum" sz="quarter" idx="12"/>
          </p:nvPr>
        </p:nvSpPr>
        <p:spPr/>
        <p:txBody>
          <a:bodyPr/>
          <a:lstStyle/>
          <a:p>
            <a:fld id="{EAC521D8-0276-7043-A50F-48E286C59F7E}" type="slidenum">
              <a:rPr lang="en-US" smtClean="0"/>
              <a:pPr/>
              <a:t>6</a:t>
            </a:fld>
            <a:endParaRPr lang="en-US"/>
          </a:p>
        </p:txBody>
      </p:sp>
      <p:pic>
        <p:nvPicPr>
          <p:cNvPr id="6" name="Picture 5" descr="A close up of a logo&#10;&#10;AI-generated content may be incorrect.">
            <a:extLst>
              <a:ext uri="{FF2B5EF4-FFF2-40B4-BE49-F238E27FC236}">
                <a16:creationId xmlns:a16="http://schemas.microsoft.com/office/drawing/2014/main" id="{BE88351A-AF9B-4772-832A-7F4419A5503C}"/>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8" name="Picture 7" descr="A person smiling in front of a brick wall&#10;&#10;AI-generated content may be incorrect.">
            <a:extLst>
              <a:ext uri="{FF2B5EF4-FFF2-40B4-BE49-F238E27FC236}">
                <a16:creationId xmlns:a16="http://schemas.microsoft.com/office/drawing/2014/main" id="{936F5F5E-49AE-82E0-721F-ADCA3434F00B}"/>
              </a:ext>
            </a:extLst>
          </p:cNvPr>
          <p:cNvPicPr>
            <a:picLocks noChangeAspect="1"/>
          </p:cNvPicPr>
          <p:nvPr/>
        </p:nvPicPr>
        <p:blipFill>
          <a:blip r:embed="rId4"/>
          <a:stretch>
            <a:fillRect/>
          </a:stretch>
        </p:blipFill>
        <p:spPr>
          <a:xfrm>
            <a:off x="11089061" y="86004"/>
            <a:ext cx="995644" cy="970990"/>
          </a:xfrm>
          <a:prstGeom prst="rect">
            <a:avLst/>
          </a:prstGeom>
        </p:spPr>
      </p:pic>
    </p:spTree>
    <p:extLst>
      <p:ext uri="{BB962C8B-B14F-4D97-AF65-F5344CB8AC3E}">
        <p14:creationId xmlns:p14="http://schemas.microsoft.com/office/powerpoint/2010/main" val="154301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1B8F-405C-BC8F-92C5-BEEC320861EE}"/>
              </a:ext>
            </a:extLst>
          </p:cNvPr>
          <p:cNvSpPr>
            <a:spLocks noGrp="1"/>
          </p:cNvSpPr>
          <p:nvPr>
            <p:ph type="title"/>
          </p:nvPr>
        </p:nvSpPr>
        <p:spPr/>
        <p:txBody>
          <a:bodyPr/>
          <a:lstStyle/>
          <a:p>
            <a:r>
              <a:rPr lang="en-US">
                <a:latin typeface="Atkinson Hyperlegible"/>
              </a:rPr>
              <a:t>Health Equity is...</a:t>
            </a:r>
          </a:p>
        </p:txBody>
      </p:sp>
      <p:sp>
        <p:nvSpPr>
          <p:cNvPr id="3" name="Content Placeholder 2">
            <a:extLst>
              <a:ext uri="{FF2B5EF4-FFF2-40B4-BE49-F238E27FC236}">
                <a16:creationId xmlns:a16="http://schemas.microsoft.com/office/drawing/2014/main" id="{952892AD-45AE-09D1-C0AF-5F3C431A9CBD}"/>
              </a:ext>
            </a:extLst>
          </p:cNvPr>
          <p:cNvSpPr>
            <a:spLocks noGrp="1"/>
          </p:cNvSpPr>
          <p:nvPr>
            <p:ph idx="1"/>
          </p:nvPr>
        </p:nvSpPr>
        <p:spPr>
          <a:xfrm>
            <a:off x="180495" y="1719265"/>
            <a:ext cx="7439579" cy="4243755"/>
          </a:xfrm>
        </p:spPr>
        <p:txBody>
          <a:bodyPr vert="horz" wrap="square" lIns="91440" tIns="45720" rIns="91440" bIns="45720" rtlCol="0" anchor="t">
            <a:spAutoFit/>
          </a:bodyPr>
          <a:lstStyle/>
          <a:p>
            <a:r>
              <a:rPr lang="en-US" sz="2200">
                <a:solidFill>
                  <a:srgbClr val="172B54"/>
                </a:solidFill>
                <a:latin typeface="Atkinson Hyperlegible"/>
              </a:rPr>
              <a:t>The CDC defines Health Equity as "the state in which everyone has a fair and just opportunity to attain their highest level of health."</a:t>
            </a:r>
          </a:p>
          <a:p>
            <a:endParaRPr lang="en-US" sz="2200">
              <a:solidFill>
                <a:srgbClr val="172B54"/>
              </a:solidFill>
              <a:latin typeface="Atkinson Hyperlegible"/>
            </a:endParaRPr>
          </a:p>
          <a:p>
            <a:r>
              <a:rPr lang="en-US" sz="2200">
                <a:solidFill>
                  <a:srgbClr val="172B54"/>
                </a:solidFill>
                <a:latin typeface="Atkinson Hyperlegible"/>
              </a:rPr>
              <a:t>Health equity, in the words of physician and epidemiologist Camara Jones, MD, MPH, PhD,  is “assurance of the conditions for optimal health for all people. Achieving health equity requires valuing all individuals and populations equally, recognizing and rectifying historical injustice, and providing resources according to need.”</a:t>
            </a:r>
            <a:endParaRPr lang="en-US">
              <a:solidFill>
                <a:srgbClr val="161616"/>
              </a:solidFill>
            </a:endParaRPr>
          </a:p>
          <a:p>
            <a:endParaRPr lang="en-US" sz="2200">
              <a:solidFill>
                <a:srgbClr val="172B54"/>
              </a:solidFill>
            </a:endParaRPr>
          </a:p>
          <a:p>
            <a:pPr marL="0" indent="0">
              <a:buNone/>
            </a:pPr>
            <a:endParaRPr lang="en-US"/>
          </a:p>
        </p:txBody>
      </p:sp>
      <p:sp>
        <p:nvSpPr>
          <p:cNvPr id="4" name="Slide Number Placeholder 3">
            <a:extLst>
              <a:ext uri="{FF2B5EF4-FFF2-40B4-BE49-F238E27FC236}">
                <a16:creationId xmlns:a16="http://schemas.microsoft.com/office/drawing/2014/main" id="{190FC735-4631-7D62-88BA-90659C6308A8}"/>
              </a:ext>
            </a:extLst>
          </p:cNvPr>
          <p:cNvSpPr>
            <a:spLocks noGrp="1"/>
          </p:cNvSpPr>
          <p:nvPr>
            <p:ph type="sldNum" sz="quarter" idx="12"/>
          </p:nvPr>
        </p:nvSpPr>
        <p:spPr/>
        <p:txBody>
          <a:bodyPr/>
          <a:lstStyle/>
          <a:p>
            <a:fld id="{EAC521D8-0276-7043-A50F-48E286C59F7E}" type="slidenum">
              <a:rPr lang="en-US" smtClean="0"/>
              <a:pPr/>
              <a:t>7</a:t>
            </a:fld>
            <a:endParaRPr lang="en-US"/>
          </a:p>
        </p:txBody>
      </p:sp>
      <p:pic>
        <p:nvPicPr>
          <p:cNvPr id="7" name="Picture 6" descr="A close up of a logo&#10;&#10;AI-generated content may be incorrect.">
            <a:extLst>
              <a:ext uri="{FF2B5EF4-FFF2-40B4-BE49-F238E27FC236}">
                <a16:creationId xmlns:a16="http://schemas.microsoft.com/office/drawing/2014/main" id="{84EFB00D-043C-052B-1A50-DBC5E5DB78B6}"/>
              </a:ext>
            </a:extLst>
          </p:cNvPr>
          <p:cNvPicPr>
            <a:picLocks noChangeAspect="1"/>
          </p:cNvPicPr>
          <p:nvPr/>
        </p:nvPicPr>
        <p:blipFill>
          <a:blip r:embed="rId3"/>
          <a:stretch>
            <a:fillRect/>
          </a:stretch>
        </p:blipFill>
        <p:spPr>
          <a:xfrm>
            <a:off x="4915332" y="5976505"/>
            <a:ext cx="2333625" cy="723900"/>
          </a:xfrm>
          <a:prstGeom prst="rect">
            <a:avLst/>
          </a:prstGeom>
        </p:spPr>
      </p:pic>
      <p:pic>
        <p:nvPicPr>
          <p:cNvPr id="6" name="Picture 5" descr="A person wearing a blue shirt&#10;&#10;AI-generated content may be incorrect.">
            <a:extLst>
              <a:ext uri="{FF2B5EF4-FFF2-40B4-BE49-F238E27FC236}">
                <a16:creationId xmlns:a16="http://schemas.microsoft.com/office/drawing/2014/main" id="{067B3008-47E7-BB35-4DA9-99F8399B7C66}"/>
              </a:ext>
            </a:extLst>
          </p:cNvPr>
          <p:cNvPicPr>
            <a:picLocks noChangeAspect="1"/>
          </p:cNvPicPr>
          <p:nvPr/>
        </p:nvPicPr>
        <p:blipFill>
          <a:blip r:embed="rId4"/>
          <a:stretch>
            <a:fillRect/>
          </a:stretch>
        </p:blipFill>
        <p:spPr>
          <a:xfrm>
            <a:off x="11061653" y="88568"/>
            <a:ext cx="1009650" cy="971550"/>
          </a:xfrm>
          <a:prstGeom prst="rect">
            <a:avLst/>
          </a:prstGeom>
        </p:spPr>
      </p:pic>
      <p:pic>
        <p:nvPicPr>
          <p:cNvPr id="9" name="Picture 8" descr="A blue and white sign with white letters&#10;&#10;AI-generated content may be incorrect.">
            <a:extLst>
              <a:ext uri="{FF2B5EF4-FFF2-40B4-BE49-F238E27FC236}">
                <a16:creationId xmlns:a16="http://schemas.microsoft.com/office/drawing/2014/main" id="{863B36B3-3711-2E1E-6080-5A80019BE785}"/>
              </a:ext>
            </a:extLst>
          </p:cNvPr>
          <p:cNvPicPr>
            <a:picLocks noChangeAspect="1"/>
          </p:cNvPicPr>
          <p:nvPr/>
        </p:nvPicPr>
        <p:blipFill>
          <a:blip r:embed="rId5"/>
          <a:stretch>
            <a:fillRect/>
          </a:stretch>
        </p:blipFill>
        <p:spPr>
          <a:xfrm>
            <a:off x="8964400" y="1314232"/>
            <a:ext cx="2723215" cy="1524001"/>
          </a:xfrm>
          <a:prstGeom prst="rect">
            <a:avLst/>
          </a:prstGeom>
        </p:spPr>
      </p:pic>
      <p:pic>
        <p:nvPicPr>
          <p:cNvPr id="11" name="Picture 10" descr="A person in a purple suit&#10;&#10;AI-generated content may be incorrect.">
            <a:extLst>
              <a:ext uri="{FF2B5EF4-FFF2-40B4-BE49-F238E27FC236}">
                <a16:creationId xmlns:a16="http://schemas.microsoft.com/office/drawing/2014/main" id="{3E34D91B-FC44-0E25-615B-07C3F5A80F2E}"/>
              </a:ext>
            </a:extLst>
          </p:cNvPr>
          <p:cNvPicPr>
            <a:picLocks noChangeAspect="1"/>
          </p:cNvPicPr>
          <p:nvPr/>
        </p:nvPicPr>
        <p:blipFill>
          <a:blip r:embed="rId6"/>
          <a:stretch>
            <a:fillRect/>
          </a:stretch>
        </p:blipFill>
        <p:spPr>
          <a:xfrm>
            <a:off x="8050967" y="3072983"/>
            <a:ext cx="3285344" cy="3260361"/>
          </a:xfrm>
          <a:prstGeom prst="rect">
            <a:avLst/>
          </a:prstGeom>
        </p:spPr>
      </p:pic>
    </p:spTree>
    <p:extLst>
      <p:ext uri="{BB962C8B-B14F-4D97-AF65-F5344CB8AC3E}">
        <p14:creationId xmlns:p14="http://schemas.microsoft.com/office/powerpoint/2010/main" val="4090559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6B99-42A9-2052-9B19-EDAA77438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BAF117-1353-884C-A6E9-7196A6023832}"/>
              </a:ext>
            </a:extLst>
          </p:cNvPr>
          <p:cNvSpPr>
            <a:spLocks noGrp="1"/>
          </p:cNvSpPr>
          <p:nvPr>
            <p:ph type="title"/>
          </p:nvPr>
        </p:nvSpPr>
        <p:spPr>
          <a:xfrm>
            <a:off x="421817" y="287011"/>
            <a:ext cx="11428344" cy="590931"/>
          </a:xfrm>
        </p:spPr>
        <p:txBody>
          <a:bodyPr/>
          <a:lstStyle/>
          <a:p>
            <a:r>
              <a:rPr lang="en-US" sz="3600">
                <a:latin typeface="Atkinson Hyperlegible"/>
              </a:rPr>
              <a:t>Applying Equity to Public Health</a:t>
            </a:r>
            <a:endParaRPr lang="en-US" sz="3600"/>
          </a:p>
        </p:txBody>
      </p:sp>
      <p:sp>
        <p:nvSpPr>
          <p:cNvPr id="4" name="Slide Number Placeholder 3">
            <a:extLst>
              <a:ext uri="{FF2B5EF4-FFF2-40B4-BE49-F238E27FC236}">
                <a16:creationId xmlns:a16="http://schemas.microsoft.com/office/drawing/2014/main" id="{7F69E387-E5CA-B9CA-E349-0020ED9AE66A}"/>
              </a:ext>
            </a:extLst>
          </p:cNvPr>
          <p:cNvSpPr>
            <a:spLocks noGrp="1"/>
          </p:cNvSpPr>
          <p:nvPr>
            <p:ph type="sldNum" sz="quarter" idx="12"/>
          </p:nvPr>
        </p:nvSpPr>
        <p:spPr/>
        <p:txBody>
          <a:bodyPr/>
          <a:lstStyle/>
          <a:p>
            <a:fld id="{EAC521D8-0276-7043-A50F-48E286C59F7E}" type="slidenum">
              <a:rPr lang="en-US" smtClean="0"/>
              <a:pPr/>
              <a:t>8</a:t>
            </a:fld>
            <a:endParaRPr lang="en-US"/>
          </a:p>
        </p:txBody>
      </p:sp>
      <p:pic>
        <p:nvPicPr>
          <p:cNvPr id="6" name="Picture 5" descr="Healthy People 2030 logo">
            <a:extLst>
              <a:ext uri="{FF2B5EF4-FFF2-40B4-BE49-F238E27FC236}">
                <a16:creationId xmlns:a16="http://schemas.microsoft.com/office/drawing/2014/main" id="{779E01A0-071F-E42E-408B-0DA00DAC7B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2859" y="3719187"/>
            <a:ext cx="1678929" cy="1838152"/>
          </a:xfrm>
          <a:prstGeom prst="rect">
            <a:avLst/>
          </a:prstGeom>
        </p:spPr>
      </p:pic>
      <p:pic>
        <p:nvPicPr>
          <p:cNvPr id="5" name="Picture 4" descr="Social Determinants of Health | Public Health Gateway | CDC">
            <a:extLst>
              <a:ext uri="{FF2B5EF4-FFF2-40B4-BE49-F238E27FC236}">
                <a16:creationId xmlns:a16="http://schemas.microsoft.com/office/drawing/2014/main" id="{936E46C6-7274-FAEC-D82D-14B2B6A09FCA}"/>
              </a:ext>
            </a:extLst>
          </p:cNvPr>
          <p:cNvPicPr>
            <a:picLocks noChangeAspect="1"/>
          </p:cNvPicPr>
          <p:nvPr/>
        </p:nvPicPr>
        <p:blipFill>
          <a:blip r:embed="rId5"/>
          <a:stretch>
            <a:fillRect/>
          </a:stretch>
        </p:blipFill>
        <p:spPr>
          <a:xfrm>
            <a:off x="5974904" y="1718662"/>
            <a:ext cx="6074834" cy="3280282"/>
          </a:xfrm>
          <a:prstGeom prst="rect">
            <a:avLst/>
          </a:prstGeom>
        </p:spPr>
      </p:pic>
      <p:sp>
        <p:nvSpPr>
          <p:cNvPr id="9" name="TextBox 8">
            <a:extLst>
              <a:ext uri="{FF2B5EF4-FFF2-40B4-BE49-F238E27FC236}">
                <a16:creationId xmlns:a16="http://schemas.microsoft.com/office/drawing/2014/main" id="{50932DAB-DBFA-3611-BB5F-676DE8D43B7F}"/>
              </a:ext>
            </a:extLst>
          </p:cNvPr>
          <p:cNvSpPr txBox="1"/>
          <p:nvPr/>
        </p:nvSpPr>
        <p:spPr>
          <a:xfrm>
            <a:off x="421598" y="1479464"/>
            <a:ext cx="5372740" cy="1938992"/>
          </a:xfrm>
          <a:prstGeom prst="rect">
            <a:avLst/>
          </a:prstGeom>
          <a:solidFill>
            <a:schemeClr val="tx1">
              <a:lumMod val="10000"/>
              <a:lumOff val="90000"/>
            </a:schemeClr>
          </a:solidFill>
          <a:ln>
            <a:solidFill>
              <a:schemeClr val="tx1">
                <a:lumMod val="10000"/>
                <a:lumOff val="9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tkinson Hyperlegible"/>
                <a:ea typeface="+mn-lt"/>
                <a:cs typeface="+mn-lt"/>
              </a:rPr>
              <a:t>Social determinants of health (</a:t>
            </a:r>
            <a:r>
              <a:rPr lang="en-US" sz="2000" err="1">
                <a:latin typeface="Atkinson Hyperlegible"/>
                <a:ea typeface="+mn-lt"/>
                <a:cs typeface="+mn-lt"/>
              </a:rPr>
              <a:t>SDoH</a:t>
            </a:r>
            <a:r>
              <a:rPr lang="en-US" sz="2000">
                <a:latin typeface="Atkinson Hyperlegible"/>
                <a:ea typeface="+mn-lt"/>
                <a:cs typeface="+mn-lt"/>
              </a:rPr>
              <a:t>) are the conditions in the environments where people are born, live, learn, work, play, worship, and age that affect a wide range of health, functioning, and quality-of-life outcomes and risks.</a:t>
            </a:r>
          </a:p>
          <a:p>
            <a:endParaRPr lang="en-US" sz="2000">
              <a:latin typeface="Atkinson Hyperlegible"/>
              <a:ea typeface="Calibri"/>
              <a:cs typeface="Calibri"/>
            </a:endParaRPr>
          </a:p>
        </p:txBody>
      </p:sp>
      <p:sp>
        <p:nvSpPr>
          <p:cNvPr id="10" name="TextBox 9">
            <a:extLst>
              <a:ext uri="{FF2B5EF4-FFF2-40B4-BE49-F238E27FC236}">
                <a16:creationId xmlns:a16="http://schemas.microsoft.com/office/drawing/2014/main" id="{A1154C27-C13A-0E3B-5064-BA32DF78781C}"/>
              </a:ext>
            </a:extLst>
          </p:cNvPr>
          <p:cNvSpPr txBox="1"/>
          <p:nvPr/>
        </p:nvSpPr>
        <p:spPr>
          <a:xfrm>
            <a:off x="1902227" y="3808093"/>
            <a:ext cx="3884808" cy="1754326"/>
          </a:xfrm>
          <a:prstGeom prst="rect">
            <a:avLst/>
          </a:prstGeom>
          <a:solidFill>
            <a:schemeClr val="tx1">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tkinson Hyperlegible"/>
                <a:ea typeface="+mn-lt"/>
                <a:cs typeface="+mn-lt"/>
              </a:rPr>
              <a:t>One of Healthy People 2030’s 5 overarching goals is to: “Create social, physical, and economic environments that promote attaining the full potential for health and well-being for all.”</a:t>
            </a:r>
            <a:endParaRPr lang="en-US">
              <a:latin typeface="Atkinson Hyperlegible"/>
              <a:ea typeface="Calibri" panose="020F0502020204030204"/>
              <a:cs typeface="Calibri" panose="020F0502020204030204"/>
            </a:endParaRPr>
          </a:p>
        </p:txBody>
      </p:sp>
      <p:pic>
        <p:nvPicPr>
          <p:cNvPr id="7" name="Picture 6" descr="A close up of a logo&#10;&#10;AI-generated content may be incorrect.">
            <a:extLst>
              <a:ext uri="{FF2B5EF4-FFF2-40B4-BE49-F238E27FC236}">
                <a16:creationId xmlns:a16="http://schemas.microsoft.com/office/drawing/2014/main" id="{4C82A33B-64A4-F3B8-3743-E448572D3D86}"/>
              </a:ext>
            </a:extLst>
          </p:cNvPr>
          <p:cNvPicPr>
            <a:picLocks noChangeAspect="1"/>
          </p:cNvPicPr>
          <p:nvPr/>
        </p:nvPicPr>
        <p:blipFill>
          <a:blip r:embed="rId6"/>
          <a:stretch>
            <a:fillRect/>
          </a:stretch>
        </p:blipFill>
        <p:spPr>
          <a:xfrm>
            <a:off x="4915332" y="5976505"/>
            <a:ext cx="2333625" cy="723900"/>
          </a:xfrm>
          <a:prstGeom prst="rect">
            <a:avLst/>
          </a:prstGeom>
        </p:spPr>
      </p:pic>
      <p:sp>
        <p:nvSpPr>
          <p:cNvPr id="3" name="TextBox 2">
            <a:extLst>
              <a:ext uri="{FF2B5EF4-FFF2-40B4-BE49-F238E27FC236}">
                <a16:creationId xmlns:a16="http://schemas.microsoft.com/office/drawing/2014/main" id="{D18C409D-0923-7936-F360-019EF90F5B93}"/>
              </a:ext>
            </a:extLst>
          </p:cNvPr>
          <p:cNvSpPr txBox="1"/>
          <p:nvPr/>
        </p:nvSpPr>
        <p:spPr>
          <a:xfrm>
            <a:off x="7680378" y="6095506"/>
            <a:ext cx="36788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Calibri"/>
                <a:cs typeface="Calibri"/>
              </a:rPr>
              <a:t>Photo source: </a:t>
            </a:r>
            <a:r>
              <a:rPr lang="en-US" sz="800">
                <a:ea typeface="+mn-lt"/>
                <a:cs typeface="+mn-lt"/>
              </a:rPr>
              <a:t>Healthy People 2030, U.S. Department of Health and Human Services, Office of Disease Prevention and Health Promotion. Retrieved Aug 2025, from https://health.gov/healthypeople/objectives-and-data/social-determinants-health</a:t>
            </a:r>
            <a:endParaRPr lang="en-US" sz="1000" err="1">
              <a:ea typeface="+mn-lt"/>
              <a:cs typeface="+mn-lt"/>
            </a:endParaRPr>
          </a:p>
        </p:txBody>
      </p:sp>
      <p:pic>
        <p:nvPicPr>
          <p:cNvPr id="12" name="Picture 11" descr="A person wearing a blue shirt&#10;&#10;AI-generated content may be incorrect.">
            <a:extLst>
              <a:ext uri="{FF2B5EF4-FFF2-40B4-BE49-F238E27FC236}">
                <a16:creationId xmlns:a16="http://schemas.microsoft.com/office/drawing/2014/main" id="{AECE6813-9530-911E-D41B-79C359E5CCF2}"/>
              </a:ext>
            </a:extLst>
          </p:cNvPr>
          <p:cNvPicPr>
            <a:picLocks noChangeAspect="1"/>
          </p:cNvPicPr>
          <p:nvPr/>
        </p:nvPicPr>
        <p:blipFill>
          <a:blip r:embed="rId7"/>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323464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CCBBD-E39C-ED3E-EC45-6F83023A9F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8608D-636F-3FC6-CB6B-021A06A136C2}"/>
              </a:ext>
            </a:extLst>
          </p:cNvPr>
          <p:cNvSpPr>
            <a:spLocks noGrp="1"/>
          </p:cNvSpPr>
          <p:nvPr>
            <p:ph type="title"/>
          </p:nvPr>
        </p:nvSpPr>
        <p:spPr>
          <a:xfrm>
            <a:off x="439189" y="280421"/>
            <a:ext cx="11253799" cy="707758"/>
          </a:xfrm>
        </p:spPr>
        <p:txBody>
          <a:bodyPr/>
          <a:lstStyle/>
          <a:p>
            <a:r>
              <a:rPr lang="en-US">
                <a:latin typeface="Atkinson Hyperlegible"/>
              </a:rPr>
              <a:t>Applying Equity to Public Health</a:t>
            </a:r>
            <a:endParaRPr lang="en-US"/>
          </a:p>
        </p:txBody>
      </p:sp>
      <p:sp>
        <p:nvSpPr>
          <p:cNvPr id="4" name="Slide Number Placeholder 3">
            <a:extLst>
              <a:ext uri="{FF2B5EF4-FFF2-40B4-BE49-F238E27FC236}">
                <a16:creationId xmlns:a16="http://schemas.microsoft.com/office/drawing/2014/main" id="{D4E90E3A-076E-F829-8C77-610BEB3ED1C6}"/>
              </a:ext>
            </a:extLst>
          </p:cNvPr>
          <p:cNvSpPr>
            <a:spLocks noGrp="1"/>
          </p:cNvSpPr>
          <p:nvPr>
            <p:ph type="sldNum" sz="quarter" idx="12"/>
          </p:nvPr>
        </p:nvSpPr>
        <p:spPr/>
        <p:txBody>
          <a:bodyPr/>
          <a:lstStyle/>
          <a:p>
            <a:fld id="{EAC521D8-0276-7043-A50F-48E286C59F7E}" type="slidenum">
              <a:rPr lang="en-US" smtClean="0"/>
              <a:pPr/>
              <a:t>9</a:t>
            </a:fld>
            <a:endParaRPr lang="en-US"/>
          </a:p>
        </p:txBody>
      </p:sp>
      <p:grpSp>
        <p:nvGrpSpPr>
          <p:cNvPr id="10" name="Group 9">
            <a:extLst>
              <a:ext uri="{FF2B5EF4-FFF2-40B4-BE49-F238E27FC236}">
                <a16:creationId xmlns:a16="http://schemas.microsoft.com/office/drawing/2014/main" id="{1D446DF6-6F9F-91B1-2335-C34AAB6EBEBB}"/>
              </a:ext>
            </a:extLst>
          </p:cNvPr>
          <p:cNvGrpSpPr/>
          <p:nvPr/>
        </p:nvGrpSpPr>
        <p:grpSpPr>
          <a:xfrm>
            <a:off x="776156" y="1393564"/>
            <a:ext cx="4818640" cy="4536672"/>
            <a:chOff x="776156" y="1393564"/>
            <a:chExt cx="4818640" cy="4536672"/>
          </a:xfrm>
        </p:grpSpPr>
        <p:sp>
          <p:nvSpPr>
            <p:cNvPr id="7" name="Rectangle 6">
              <a:extLst>
                <a:ext uri="{FF2B5EF4-FFF2-40B4-BE49-F238E27FC236}">
                  <a16:creationId xmlns:a16="http://schemas.microsoft.com/office/drawing/2014/main" id="{26E0A512-D3AC-B0DE-11CA-4282A71FC834}"/>
                </a:ext>
              </a:extLst>
            </p:cNvPr>
            <p:cNvSpPr/>
            <p:nvPr/>
          </p:nvSpPr>
          <p:spPr>
            <a:xfrm>
              <a:off x="776156" y="1393564"/>
              <a:ext cx="4818640" cy="4536672"/>
            </a:xfrm>
            <a:prstGeom prst="rect">
              <a:avLst/>
            </a:prstGeom>
            <a:solidFill>
              <a:srgbClr val="7789A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9" name="TextBox 8">
              <a:extLst>
                <a:ext uri="{FF2B5EF4-FFF2-40B4-BE49-F238E27FC236}">
                  <a16:creationId xmlns:a16="http://schemas.microsoft.com/office/drawing/2014/main" id="{4D139B3B-998F-B3B0-E421-1A57F966C43A}"/>
                </a:ext>
              </a:extLst>
            </p:cNvPr>
            <p:cNvSpPr txBox="1"/>
            <p:nvPr/>
          </p:nvSpPr>
          <p:spPr>
            <a:xfrm>
              <a:off x="949931" y="1525872"/>
              <a:ext cx="4474317" cy="4206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solidFill>
                    <a:schemeClr val="bg1"/>
                  </a:solidFill>
                  <a:latin typeface="Atkinson Hyperlegible"/>
                </a:rPr>
                <a:t>What is the role of Community-Based Organizations to address health equity?</a:t>
              </a:r>
              <a:endParaRPr lang="en-US" sz="2400">
                <a:solidFill>
                  <a:schemeClr val="bg1"/>
                </a:solidFill>
                <a:latin typeface="Atkinson Hyperlegible"/>
                <a:ea typeface="+mn-lt"/>
                <a:cs typeface="+mn-lt"/>
              </a:endParaRPr>
            </a:p>
            <a:p>
              <a:pPr>
                <a:lnSpc>
                  <a:spcPct val="90000"/>
                </a:lnSpc>
                <a:spcBef>
                  <a:spcPts val="1000"/>
                </a:spcBef>
              </a:pPr>
              <a:endParaRPr lang="en-US" sz="2400">
                <a:solidFill>
                  <a:schemeClr val="bg1"/>
                </a:solidFill>
                <a:latin typeface="Atkinson Hyperlegible"/>
                <a:ea typeface="+mn-lt"/>
                <a:cs typeface="+mn-lt"/>
              </a:endParaRPr>
            </a:p>
            <a:p>
              <a:pPr marL="342900" indent="-342900">
                <a:lnSpc>
                  <a:spcPct val="90000"/>
                </a:lnSpc>
                <a:spcBef>
                  <a:spcPts val="1000"/>
                </a:spcBef>
                <a:buFont typeface="Arial"/>
                <a:buChar char="•"/>
              </a:pPr>
              <a:r>
                <a:rPr lang="en-US" sz="2400">
                  <a:solidFill>
                    <a:schemeClr val="bg1"/>
                  </a:solidFill>
                  <a:latin typeface="Atkinson Hyperlegible"/>
                  <a:ea typeface="+mn-lt"/>
                  <a:cs typeface="+mn-lt"/>
                </a:rPr>
                <a:t>Trusted messengers in communities </a:t>
              </a:r>
              <a:endParaRPr lang="en-US">
                <a:solidFill>
                  <a:schemeClr val="bg1"/>
                </a:solidFill>
                <a:latin typeface="Atkinson Hyperlegible"/>
                <a:ea typeface="+mn-lt"/>
                <a:cs typeface="+mn-lt"/>
              </a:endParaRPr>
            </a:p>
            <a:p>
              <a:pPr marL="342900" indent="-342900">
                <a:lnSpc>
                  <a:spcPct val="90000"/>
                </a:lnSpc>
                <a:spcBef>
                  <a:spcPts val="1000"/>
                </a:spcBef>
                <a:buFont typeface="Arial"/>
                <a:buChar char="•"/>
              </a:pPr>
              <a:r>
                <a:rPr lang="en-US" sz="2400">
                  <a:solidFill>
                    <a:schemeClr val="bg1"/>
                  </a:solidFill>
                  <a:latin typeface="Atkinson Hyperlegible"/>
                  <a:ea typeface="+mn-lt"/>
                  <a:cs typeface="+mn-lt"/>
                </a:rPr>
                <a:t>The bridge between data and lived experience </a:t>
              </a:r>
              <a:endParaRPr lang="en-US">
                <a:solidFill>
                  <a:schemeClr val="bg1"/>
                </a:solidFill>
                <a:latin typeface="Atkinson Hyperlegible"/>
                <a:ea typeface="Calibri" panose="020F0502020204030204"/>
                <a:cs typeface="Calibri" panose="020F0502020204030204"/>
              </a:endParaRPr>
            </a:p>
            <a:p>
              <a:pPr marL="342900" indent="-342900">
                <a:lnSpc>
                  <a:spcPct val="90000"/>
                </a:lnSpc>
                <a:spcBef>
                  <a:spcPts val="1000"/>
                </a:spcBef>
                <a:buFont typeface="Arial"/>
                <a:buChar char="•"/>
              </a:pPr>
              <a:r>
                <a:rPr lang="en-US" sz="2400">
                  <a:solidFill>
                    <a:schemeClr val="bg1"/>
                  </a:solidFill>
                  <a:latin typeface="Atkinson Hyperlegible"/>
                  <a:ea typeface="+mn-lt"/>
                  <a:cs typeface="+mn-lt"/>
                </a:rPr>
                <a:t>Advocates of community-led change </a:t>
              </a:r>
              <a:endParaRPr lang="en-US">
                <a:solidFill>
                  <a:schemeClr val="bg1"/>
                </a:solidFill>
                <a:latin typeface="Atkinson Hyperlegible"/>
              </a:endParaRPr>
            </a:p>
            <a:p>
              <a:endParaRPr lang="en-US">
                <a:ea typeface="Calibri"/>
                <a:cs typeface="Calibri"/>
              </a:endParaRPr>
            </a:p>
          </p:txBody>
        </p:sp>
      </p:grpSp>
      <p:grpSp>
        <p:nvGrpSpPr>
          <p:cNvPr id="12" name="Group 11">
            <a:extLst>
              <a:ext uri="{FF2B5EF4-FFF2-40B4-BE49-F238E27FC236}">
                <a16:creationId xmlns:a16="http://schemas.microsoft.com/office/drawing/2014/main" id="{B67088FC-5309-486D-8BCC-6918082C9AEE}"/>
              </a:ext>
            </a:extLst>
          </p:cNvPr>
          <p:cNvGrpSpPr/>
          <p:nvPr/>
        </p:nvGrpSpPr>
        <p:grpSpPr>
          <a:xfrm>
            <a:off x="6522905" y="1393563"/>
            <a:ext cx="4818640" cy="4536672"/>
            <a:chOff x="776156" y="1393564"/>
            <a:chExt cx="4818640" cy="4536672"/>
          </a:xfrm>
        </p:grpSpPr>
        <p:sp>
          <p:nvSpPr>
            <p:cNvPr id="13" name="Rectangle 12">
              <a:extLst>
                <a:ext uri="{FF2B5EF4-FFF2-40B4-BE49-F238E27FC236}">
                  <a16:creationId xmlns:a16="http://schemas.microsoft.com/office/drawing/2014/main" id="{12038E74-AEF9-8BF4-CCF0-8B698F2C4A10}"/>
                </a:ext>
              </a:extLst>
            </p:cNvPr>
            <p:cNvSpPr/>
            <p:nvPr/>
          </p:nvSpPr>
          <p:spPr>
            <a:xfrm>
              <a:off x="776156" y="1393564"/>
              <a:ext cx="4818640" cy="4536672"/>
            </a:xfrm>
            <a:prstGeom prst="rect">
              <a:avLst/>
            </a:prstGeom>
            <a:solidFill>
              <a:srgbClr val="3AC2C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a typeface="Calibri"/>
                <a:cs typeface="Calibri"/>
              </a:endParaRPr>
            </a:p>
          </p:txBody>
        </p:sp>
        <p:sp>
          <p:nvSpPr>
            <p:cNvPr id="14" name="TextBox 13">
              <a:extLst>
                <a:ext uri="{FF2B5EF4-FFF2-40B4-BE49-F238E27FC236}">
                  <a16:creationId xmlns:a16="http://schemas.microsoft.com/office/drawing/2014/main" id="{6DF0C6F1-7DF7-CBCB-7155-9FCAFF694C4F}"/>
                </a:ext>
              </a:extLst>
            </p:cNvPr>
            <p:cNvSpPr txBox="1"/>
            <p:nvPr/>
          </p:nvSpPr>
          <p:spPr>
            <a:xfrm>
              <a:off x="833514" y="1525872"/>
              <a:ext cx="4675400" cy="4133439"/>
            </a:xfrm>
            <a:prstGeom prst="rect">
              <a:avLst/>
            </a:prstGeom>
            <a:solidFill>
              <a:srgbClr val="3AC2CD"/>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solidFill>
                    <a:schemeClr val="accent6">
                      <a:lumMod val="10000"/>
                    </a:schemeClr>
                  </a:solidFill>
                  <a:latin typeface="Atkinson Hyperlegible"/>
                </a:rPr>
                <a:t>What is the importance of free public access to public health and community-level data?</a:t>
              </a:r>
              <a:endParaRPr lang="en-US" sz="2400">
                <a:solidFill>
                  <a:schemeClr val="accent6">
                    <a:lumMod val="10000"/>
                  </a:schemeClr>
                </a:solidFill>
                <a:latin typeface="Atkinson Hyperlegible"/>
                <a:ea typeface="+mn-lt"/>
                <a:cs typeface="+mn-lt"/>
              </a:endParaRPr>
            </a:p>
            <a:p>
              <a:pPr>
                <a:lnSpc>
                  <a:spcPct val="90000"/>
                </a:lnSpc>
                <a:spcBef>
                  <a:spcPts val="1000"/>
                </a:spcBef>
              </a:pPr>
              <a:endParaRPr lang="en-US" sz="2400">
                <a:solidFill>
                  <a:schemeClr val="accent6">
                    <a:lumMod val="10000"/>
                  </a:schemeClr>
                </a:solidFill>
                <a:latin typeface="Atkinson Hyperlegible"/>
                <a:ea typeface="+mn-lt"/>
                <a:cs typeface="+mn-lt"/>
              </a:endParaRPr>
            </a:p>
            <a:p>
              <a:pPr marL="342900" indent="-342900">
                <a:lnSpc>
                  <a:spcPct val="90000"/>
                </a:lnSpc>
                <a:spcBef>
                  <a:spcPts val="1000"/>
                </a:spcBef>
                <a:buFont typeface="Arial"/>
                <a:buChar char="•"/>
              </a:pPr>
              <a:r>
                <a:rPr lang="en-US" sz="2400">
                  <a:solidFill>
                    <a:schemeClr val="accent6">
                      <a:lumMod val="10000"/>
                    </a:schemeClr>
                  </a:solidFill>
                  <a:latin typeface="Atkinson Hyperlegible"/>
                  <a:ea typeface="+mn-lt"/>
                  <a:cs typeface="+mn-lt"/>
                </a:rPr>
                <a:t>Community advocates can use data to inform &amp; tell authentic stories</a:t>
              </a:r>
            </a:p>
            <a:p>
              <a:pPr marL="342900" indent="-342900">
                <a:lnSpc>
                  <a:spcPct val="90000"/>
                </a:lnSpc>
                <a:spcBef>
                  <a:spcPts val="1000"/>
                </a:spcBef>
                <a:buFont typeface="Arial"/>
                <a:buChar char="•"/>
              </a:pPr>
              <a:r>
                <a:rPr lang="en-US" sz="2400">
                  <a:solidFill>
                    <a:schemeClr val="accent6">
                      <a:lumMod val="10000"/>
                    </a:schemeClr>
                  </a:solidFill>
                  <a:latin typeface="Atkinson Hyperlegible"/>
                  <a:ea typeface="+mn-lt"/>
                  <a:cs typeface="+mn-lt"/>
                </a:rPr>
                <a:t>These data can be referenced to show disparities, need &amp; allocation of resources, and monitor public health actions</a:t>
              </a:r>
            </a:p>
          </p:txBody>
        </p:sp>
      </p:grpSp>
      <p:pic>
        <p:nvPicPr>
          <p:cNvPr id="5" name="Picture 4" descr="A close up of a logo&#10;&#10;AI-generated content may be incorrect.">
            <a:extLst>
              <a:ext uri="{FF2B5EF4-FFF2-40B4-BE49-F238E27FC236}">
                <a16:creationId xmlns:a16="http://schemas.microsoft.com/office/drawing/2014/main" id="{95DB9AA8-BC8F-E313-539D-4598FBC43458}"/>
              </a:ext>
            </a:extLst>
          </p:cNvPr>
          <p:cNvPicPr>
            <a:picLocks noChangeAspect="1"/>
          </p:cNvPicPr>
          <p:nvPr/>
        </p:nvPicPr>
        <p:blipFill>
          <a:blip r:embed="rId3"/>
          <a:stretch>
            <a:fillRect/>
          </a:stretch>
        </p:blipFill>
        <p:spPr>
          <a:xfrm>
            <a:off x="4798915" y="6040005"/>
            <a:ext cx="2333625" cy="723900"/>
          </a:xfrm>
          <a:prstGeom prst="rect">
            <a:avLst/>
          </a:prstGeom>
        </p:spPr>
      </p:pic>
      <p:pic>
        <p:nvPicPr>
          <p:cNvPr id="6" name="Picture 5" descr="A person wearing a blue shirt&#10;&#10;AI-generated content may be incorrect.">
            <a:extLst>
              <a:ext uri="{FF2B5EF4-FFF2-40B4-BE49-F238E27FC236}">
                <a16:creationId xmlns:a16="http://schemas.microsoft.com/office/drawing/2014/main" id="{8D451FE0-9B95-9FA0-43AA-C9C9420C0118}"/>
              </a:ext>
            </a:extLst>
          </p:cNvPr>
          <p:cNvPicPr>
            <a:picLocks noChangeAspect="1"/>
          </p:cNvPicPr>
          <p:nvPr/>
        </p:nvPicPr>
        <p:blipFill>
          <a:blip r:embed="rId4"/>
          <a:stretch>
            <a:fillRect/>
          </a:stretch>
        </p:blipFill>
        <p:spPr>
          <a:xfrm>
            <a:off x="11061653" y="88568"/>
            <a:ext cx="1009650" cy="971550"/>
          </a:xfrm>
          <a:prstGeom prst="rect">
            <a:avLst/>
          </a:prstGeom>
        </p:spPr>
      </p:pic>
    </p:spTree>
    <p:extLst>
      <p:ext uri="{BB962C8B-B14F-4D97-AF65-F5344CB8AC3E}">
        <p14:creationId xmlns:p14="http://schemas.microsoft.com/office/powerpoint/2010/main" val="3036714635"/>
      </p:ext>
    </p:extLst>
  </p:cSld>
  <p:clrMapOvr>
    <a:masterClrMapping/>
  </p:clrMapOvr>
</p:sld>
</file>

<file path=ppt/theme/theme1.xml><?xml version="1.0" encoding="utf-8"?>
<a:theme xmlns:a="http://schemas.openxmlformats.org/drawingml/2006/main" name="Office Theme">
  <a:themeElements>
    <a:clrScheme name="Custom 1">
      <a:dk1>
        <a:srgbClr val="09233F"/>
      </a:dk1>
      <a:lt1>
        <a:srgbClr val="FFFFFF"/>
      </a:lt1>
      <a:dk2>
        <a:srgbClr val="37C1CC"/>
      </a:dk2>
      <a:lt2>
        <a:srgbClr val="0B4D79"/>
      </a:lt2>
      <a:accent1>
        <a:srgbClr val="2C8EAB"/>
      </a:accent1>
      <a:accent2>
        <a:srgbClr val="FDA528"/>
      </a:accent2>
      <a:accent3>
        <a:srgbClr val="A3DFE5"/>
      </a:accent3>
      <a:accent4>
        <a:srgbClr val="8E88E5"/>
      </a:accent4>
      <a:accent5>
        <a:srgbClr val="DBDCDB"/>
      </a:accent5>
      <a:accent6>
        <a:srgbClr val="EBECEB"/>
      </a:accent6>
      <a:hlink>
        <a:srgbClr val="2C8EAB"/>
      </a:hlink>
      <a:folHlink>
        <a:srgbClr val="21B6C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F1DA157-B02F-1649-81BE-1393E16615A3}" vid="{19B2F7CB-62B4-CA4A-A34D-0CDC17A67C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B92FEAFD183443A64CECED963D8888" ma:contentTypeVersion="15" ma:contentTypeDescription="Create a new document." ma:contentTypeScope="" ma:versionID="0bba0d4881c4826f9aeb74b69667c416">
  <xsd:schema xmlns:xsd="http://www.w3.org/2001/XMLSchema" xmlns:xs="http://www.w3.org/2001/XMLSchema" xmlns:p="http://schemas.microsoft.com/office/2006/metadata/properties" xmlns:ns2="2e202c18-829e-44c7-a15f-826163d1d97e" xmlns:ns3="bebf1b00-bd58-497e-88e7-10d5fcffe576" targetNamespace="http://schemas.microsoft.com/office/2006/metadata/properties" ma:root="true" ma:fieldsID="7962ad1f9647e72817ae36eb1e84d384" ns2:_="" ns3:_="">
    <xsd:import namespace="2e202c18-829e-44c7-a15f-826163d1d97e"/>
    <xsd:import namespace="bebf1b00-bd58-497e-88e7-10d5fcffe5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02c18-829e-44c7-a15f-826163d1d9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84a70d8-1408-45dd-9857-3e93f7e3907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bf1b00-bd58-497e-88e7-10d5fcffe5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9389360-d068-49f4-98e9-790c57537494}" ma:internalName="TaxCatchAll" ma:showField="CatchAllData" ma:web="bebf1b00-bd58-497e-88e7-10d5fcffe5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ebf1b00-bd58-497e-88e7-10d5fcffe576" xsi:nil="true"/>
    <lcf76f155ced4ddcb4097134ff3c332f xmlns="2e202c18-829e-44c7-a15f-826163d1d9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1EB1F7-DD22-4524-BF0C-0876B99DD767}">
  <ds:schemaRefs>
    <ds:schemaRef ds:uri="2e202c18-829e-44c7-a15f-826163d1d97e"/>
    <ds:schemaRef ds:uri="bebf1b00-bd58-497e-88e7-10d5fcffe5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B0FA8A-B254-4EE4-9737-1A7DD246B341}">
  <ds:schemaRefs>
    <ds:schemaRef ds:uri="http://schemas.microsoft.com/sharepoint/v3/contenttype/forms"/>
  </ds:schemaRefs>
</ds:datastoreItem>
</file>

<file path=customXml/itemProps3.xml><?xml version="1.0" encoding="utf-8"?>
<ds:datastoreItem xmlns:ds="http://schemas.openxmlformats.org/officeDocument/2006/customXml" ds:itemID="{07E7A22C-661C-4E54-BBFC-D97F8AF0478C}">
  <ds:schemaRefs>
    <ds:schemaRef ds:uri="2e202c18-829e-44c7-a15f-826163d1d97e"/>
    <ds:schemaRef ds:uri="3fd528f7-6151-407d-a26a-69da7a049543"/>
    <ds:schemaRef ds:uri="72e310a4-c4dd-4a14-a31a-1a3292c29a43"/>
    <ds:schemaRef ds:uri="bebf1b00-bd58-497e-88e7-10d5fcffe576"/>
    <ds:schemaRef ds:uri="e76ba8ce-cfa1-4a7c-9eee-9ab284db599d"/>
    <ds:schemaRef ds:uri="fd2ed146-d593-4ebd-bd6a-d3cbb9c2c8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4663</Words>
  <Application>Microsoft Office PowerPoint</Application>
  <PresentationFormat>Widescreen</PresentationFormat>
  <Paragraphs>367</Paragraphs>
  <Slides>23</Slides>
  <Notes>19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 As we wait for participants to join,  please complete this Module 1 pre-assessment. </vt:lpstr>
      <vt:lpstr>Module 1: Introduction to Health Equity and Population Health</vt:lpstr>
      <vt:lpstr>What is a Data Ambassador?</vt:lpstr>
      <vt:lpstr>Welcome! Please write your name and the organization you represent in the chat.  Our team has also prepared a pre-survey,  please take a moment to complete it using the link in the chat.</vt:lpstr>
      <vt:lpstr>Learning Objectives</vt:lpstr>
      <vt:lpstr>Activity: What is Health Equity?</vt:lpstr>
      <vt:lpstr>Health Equity is...</vt:lpstr>
      <vt:lpstr>Applying Equity to Public Health</vt:lpstr>
      <vt:lpstr>Applying Equity to Public Health</vt:lpstr>
      <vt:lpstr>How does Health Equity relate to Epidemiology?</vt:lpstr>
      <vt:lpstr>How does Health Equity relate to Epidemiology?</vt:lpstr>
      <vt:lpstr>Case Study: Using Health Atlas Data to Identify  or Measure an Issue in Community</vt:lpstr>
      <vt:lpstr>Case Study: Using Health Atlas Data to Identify or Measure an Issue in Community</vt:lpstr>
      <vt:lpstr>What is Population Health Data?</vt:lpstr>
      <vt:lpstr>What is Population Health Data?</vt:lpstr>
      <vt:lpstr>Discussion: How does Population Health Data inform decision-making?</vt:lpstr>
      <vt:lpstr>Case Study: From Data to Lead Poisoning Prevention Program</vt:lpstr>
      <vt:lpstr>Case Study: From Data to Lead Poisoning Prevention Program</vt:lpstr>
      <vt:lpstr>PowerPoint Presentation</vt:lpstr>
      <vt:lpstr>PowerPoint Presentation</vt:lpstr>
      <vt:lpstr>PowerPoint Presentation</vt:lpstr>
      <vt:lpstr>PowerPoint Presentation</vt:lpstr>
      <vt:lpstr>Thank you for participating in Module 1!</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Alfreda Holloway</dc:creator>
  <cp:keywords/>
  <dc:description/>
  <cp:lastModifiedBy>Holloway-Beth, Alfreda</cp:lastModifiedBy>
  <cp:revision>143</cp:revision>
  <cp:lastPrinted>2019-10-24T11:35:50Z</cp:lastPrinted>
  <dcterms:created xsi:type="dcterms:W3CDTF">2024-04-17T20:50:52Z</dcterms:created>
  <dcterms:modified xsi:type="dcterms:W3CDTF">2025-09-04T21:57:06Z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0x010100BAB92FEAFD183443A64CECED963D8888</vt:lpwstr>
  </property>
  <property fmtid="{D5CDD505-2E9C-101B-9397-08002B2CF9AE}" pid="3" name="MediaServiceImageTags">
    <vt:lpwstr/>
  </property>
</Properties>
</file>